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256" r:id="rId5"/>
    <p:sldId id="261" r:id="rId6"/>
    <p:sldId id="257" r:id="rId7"/>
    <p:sldId id="258" r:id="rId8"/>
    <p:sldId id="259" r:id="rId9"/>
    <p:sldId id="260"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Montserrat" panose="020B0604020202020204" charset="0"/>
      <p:regular r:id="rId16"/>
    </p:embeddedFont>
    <p:embeddedFont>
      <p:font typeface="Montserrat Classic Bold" panose="020B060402020202020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5F14D-6C07-4B64-8BB3-BC6CE21E47FC}" v="1328" dt="2020-08-10T19:02:14.830"/>
    <p1510:client id="{A0315624-598B-4C5A-B48F-5A8D2981B4E0}" v="267" dt="2020-08-10T20:07:01.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0" autoAdjust="0"/>
    <p:restoredTop sz="74650" autoAdjust="0"/>
  </p:normalViewPr>
  <p:slideViewPr>
    <p:cSldViewPr>
      <p:cViewPr varScale="1">
        <p:scale>
          <a:sx n="57" d="100"/>
          <a:sy n="57" d="100"/>
        </p:scale>
        <p:origin x="1542" y="84"/>
      </p:cViewPr>
      <p:guideLst>
        <p:guide orient="horz" pos="648"/>
        <p:guide pos="5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4.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elder, Emma" userId="f0b57f61-1d77-4329-ab4c-4116beb53dbd" providerId="ADAL" clId="{9305F14D-6C07-4B64-8BB3-BC6CE21E47FC}"/>
    <pc:docChg chg="custSel modSld">
      <pc:chgData name="Bachelder, Emma" userId="f0b57f61-1d77-4329-ab4c-4116beb53dbd" providerId="ADAL" clId="{9305F14D-6C07-4B64-8BB3-BC6CE21E47FC}" dt="2020-08-10T19:02:35.882" v="1324" actId="20577"/>
      <pc:docMkLst>
        <pc:docMk/>
      </pc:docMkLst>
      <pc:sldChg chg="modNotesTx">
        <pc:chgData name="Bachelder, Emma" userId="f0b57f61-1d77-4329-ab4c-4116beb53dbd" providerId="ADAL" clId="{9305F14D-6C07-4B64-8BB3-BC6CE21E47FC}" dt="2020-08-10T17:52:37.228" v="0" actId="20577"/>
        <pc:sldMkLst>
          <pc:docMk/>
          <pc:sldMk cId="0" sldId="256"/>
        </pc:sldMkLst>
      </pc:sldChg>
      <pc:sldChg chg="modNotesTx">
        <pc:chgData name="Bachelder, Emma" userId="f0b57f61-1d77-4329-ab4c-4116beb53dbd" providerId="ADAL" clId="{9305F14D-6C07-4B64-8BB3-BC6CE21E47FC}" dt="2020-08-10T17:54:08.583" v="6" actId="20577"/>
        <pc:sldMkLst>
          <pc:docMk/>
          <pc:sldMk cId="0" sldId="257"/>
        </pc:sldMkLst>
      </pc:sldChg>
      <pc:sldChg chg="modSp modNotesTx">
        <pc:chgData name="Bachelder, Emma" userId="f0b57f61-1d77-4329-ab4c-4116beb53dbd" providerId="ADAL" clId="{9305F14D-6C07-4B64-8BB3-BC6CE21E47FC}" dt="2020-08-10T18:00:11.644" v="1319" actId="20577"/>
        <pc:sldMkLst>
          <pc:docMk/>
          <pc:sldMk cId="0" sldId="258"/>
        </pc:sldMkLst>
        <pc:spChg chg="mod">
          <ac:chgData name="Bachelder, Emma" userId="f0b57f61-1d77-4329-ab4c-4116beb53dbd" providerId="ADAL" clId="{9305F14D-6C07-4B64-8BB3-BC6CE21E47FC}" dt="2020-08-10T17:55:24.561" v="194" actId="1076"/>
          <ac:spMkLst>
            <pc:docMk/>
            <pc:sldMk cId="0" sldId="258"/>
            <ac:spMk id="14" creationId="{F261F78A-503E-4E79-AF32-445DE55ED6C2}"/>
          </ac:spMkLst>
        </pc:spChg>
      </pc:sldChg>
      <pc:sldChg chg="modNotesTx">
        <pc:chgData name="Bachelder, Emma" userId="f0b57f61-1d77-4329-ab4c-4116beb53dbd" providerId="ADAL" clId="{9305F14D-6C07-4B64-8BB3-BC6CE21E47FC}" dt="2020-08-10T19:01:50.154" v="1320" actId="20577"/>
        <pc:sldMkLst>
          <pc:docMk/>
          <pc:sldMk cId="0" sldId="259"/>
        </pc:sldMkLst>
      </pc:sldChg>
      <pc:sldChg chg="modNotesTx">
        <pc:chgData name="Bachelder, Emma" userId="f0b57f61-1d77-4329-ab4c-4116beb53dbd" providerId="ADAL" clId="{9305F14D-6C07-4B64-8BB3-BC6CE21E47FC}" dt="2020-08-10T19:02:35.882" v="1324" actId="20577"/>
        <pc:sldMkLst>
          <pc:docMk/>
          <pc:sldMk cId="0" sldId="260"/>
        </pc:sldMkLst>
      </pc:sldChg>
      <pc:sldChg chg="modNotesTx">
        <pc:chgData name="Bachelder, Emma" userId="f0b57f61-1d77-4329-ab4c-4116beb53dbd" providerId="ADAL" clId="{9305F14D-6C07-4B64-8BB3-BC6CE21E47FC}" dt="2020-08-10T17:53:06.001" v="1" actId="20577"/>
        <pc:sldMkLst>
          <pc:docMk/>
          <pc:sldMk cId="4213341329" sldId="261"/>
        </pc:sldMkLst>
      </pc:sldChg>
    </pc:docChg>
  </pc:docChgLst>
  <pc:docChgLst>
    <pc:chgData name="Bachelder, Emma" userId="f0b57f61-1d77-4329-ab4c-4116beb53dbd" providerId="ADAL" clId="{A48530AF-FA73-43FD-A115-28FB38C029BE}"/>
    <pc:docChg chg="undo custSel modSld">
      <pc:chgData name="Bachelder, Emma" userId="f0b57f61-1d77-4329-ab4c-4116beb53dbd" providerId="ADAL" clId="{A48530AF-FA73-43FD-A115-28FB38C029BE}" dt="2020-08-05T13:55:01.215" v="854" actId="20577"/>
      <pc:docMkLst>
        <pc:docMk/>
      </pc:docMkLst>
      <pc:sldChg chg="addSp modSp">
        <pc:chgData name="Bachelder, Emma" userId="f0b57f61-1d77-4329-ab4c-4116beb53dbd" providerId="ADAL" clId="{A48530AF-FA73-43FD-A115-28FB38C029BE}" dt="2020-08-05T13:29:42.586" v="68" actId="20577"/>
        <pc:sldMkLst>
          <pc:docMk/>
          <pc:sldMk cId="0" sldId="256"/>
        </pc:sldMkLst>
        <pc:spChg chg="add mod">
          <ac:chgData name="Bachelder, Emma" userId="f0b57f61-1d77-4329-ab4c-4116beb53dbd" providerId="ADAL" clId="{A48530AF-FA73-43FD-A115-28FB38C029BE}" dt="2020-08-05T13:29:42.586" v="68" actId="20577"/>
          <ac:spMkLst>
            <pc:docMk/>
            <pc:sldMk cId="0" sldId="256"/>
            <ac:spMk id="4" creationId="{376ADA97-0F34-44D4-972B-9235159BAB4A}"/>
          </ac:spMkLst>
        </pc:spChg>
      </pc:sldChg>
      <pc:sldChg chg="modSp modNotesTx">
        <pc:chgData name="Bachelder, Emma" userId="f0b57f61-1d77-4329-ab4c-4116beb53dbd" providerId="ADAL" clId="{A48530AF-FA73-43FD-A115-28FB38C029BE}" dt="2020-08-05T13:55:01.215" v="854" actId="20577"/>
        <pc:sldMkLst>
          <pc:docMk/>
          <pc:sldMk cId="0" sldId="258"/>
        </pc:sldMkLst>
        <pc:spChg chg="mod">
          <ac:chgData name="Bachelder, Emma" userId="f0b57f61-1d77-4329-ab4c-4116beb53dbd" providerId="ADAL" clId="{A48530AF-FA73-43FD-A115-28FB38C029BE}" dt="2020-08-05T13:31:56.017" v="89" actId="20577"/>
          <ac:spMkLst>
            <pc:docMk/>
            <pc:sldMk cId="0" sldId="258"/>
            <ac:spMk id="5" creationId="{00000000-0000-0000-0000-000000000000}"/>
          </ac:spMkLst>
        </pc:spChg>
        <pc:spChg chg="mod">
          <ac:chgData name="Bachelder, Emma" userId="f0b57f61-1d77-4329-ab4c-4116beb53dbd" providerId="ADAL" clId="{A48530AF-FA73-43FD-A115-28FB38C029BE}" dt="2020-08-05T13:43:07.431" v="116" actId="20577"/>
          <ac:spMkLst>
            <pc:docMk/>
            <pc:sldMk cId="0" sldId="258"/>
            <ac:spMk id="14" creationId="{F261F78A-503E-4E79-AF32-445DE55ED6C2}"/>
          </ac:spMkLst>
        </pc:spChg>
        <pc:picChg chg="mod ord">
          <ac:chgData name="Bachelder, Emma" userId="f0b57f61-1d77-4329-ab4c-4116beb53dbd" providerId="ADAL" clId="{A48530AF-FA73-43FD-A115-28FB38C029BE}" dt="2020-08-05T13:42:46.308" v="97" actId="1076"/>
          <ac:picMkLst>
            <pc:docMk/>
            <pc:sldMk cId="0" sldId="258"/>
            <ac:picMk id="2" creationId="{00000000-0000-0000-0000-000000000000}"/>
          </ac:picMkLst>
        </pc:picChg>
        <pc:picChg chg="mod">
          <ac:chgData name="Bachelder, Emma" userId="f0b57f61-1d77-4329-ab4c-4116beb53dbd" providerId="ADAL" clId="{A48530AF-FA73-43FD-A115-28FB38C029BE}" dt="2020-08-05T13:31:48.675" v="70" actId="1076"/>
          <ac:picMkLst>
            <pc:docMk/>
            <pc:sldMk cId="0" sldId="258"/>
            <ac:picMk id="11" creationId="{54BE2B2A-5567-EC44-98DA-16F23D69440D}"/>
          </ac:picMkLst>
        </pc:picChg>
      </pc:sldChg>
    </pc:docChg>
  </pc:docChgLst>
  <pc:docChgLst>
    <pc:chgData name="Bachelder, Emma" userId="S::ebachelder@mercy.com::f0b57f61-1d77-4329-ab4c-4116beb53dbd" providerId="AD" clId="Web-{76E8B7F8-D613-453E-BB84-FC327057C720}"/>
    <pc:docChg chg="modSld">
      <pc:chgData name="Bachelder, Emma" userId="S::ebachelder@mercy.com::f0b57f61-1d77-4329-ab4c-4116beb53dbd" providerId="AD" clId="Web-{76E8B7F8-D613-453E-BB84-FC327057C720}" dt="2020-08-05T14:51:45.303" v="9"/>
      <pc:docMkLst>
        <pc:docMk/>
      </pc:docMkLst>
      <pc:sldChg chg="modNotes">
        <pc:chgData name="Bachelder, Emma" userId="S::ebachelder@mercy.com::f0b57f61-1d77-4329-ab4c-4116beb53dbd" providerId="AD" clId="Web-{76E8B7F8-D613-453E-BB84-FC327057C720}" dt="2020-08-05T14:51:45.303" v="9"/>
        <pc:sldMkLst>
          <pc:docMk/>
          <pc:sldMk cId="0" sldId="258"/>
        </pc:sldMkLst>
      </pc:sldChg>
    </pc:docChg>
  </pc:docChgLst>
  <pc:docChgLst>
    <pc:chgData name="Bachelder, Emma" userId="S::ebachelder@mercy.com::f0b57f61-1d77-4329-ab4c-4116beb53dbd" providerId="AD" clId="Web-{A0315624-598B-4C5A-B48F-5A8D2981B4E0}"/>
    <pc:docChg chg="modSld">
      <pc:chgData name="Bachelder, Emma" userId="S::ebachelder@mercy.com::f0b57f61-1d77-4329-ab4c-4116beb53dbd" providerId="AD" clId="Web-{A0315624-598B-4C5A-B48F-5A8D2981B4E0}" dt="2020-08-10T20:07:01.034" v="259" actId="1076"/>
      <pc:docMkLst>
        <pc:docMk/>
      </pc:docMkLst>
      <pc:sldChg chg="modSp">
        <pc:chgData name="Bachelder, Emma" userId="S::ebachelder@mercy.com::f0b57f61-1d77-4329-ab4c-4116beb53dbd" providerId="AD" clId="Web-{A0315624-598B-4C5A-B48F-5A8D2981B4E0}" dt="2020-08-10T20:05:37.847" v="139" actId="20577"/>
        <pc:sldMkLst>
          <pc:docMk/>
          <pc:sldMk cId="0" sldId="257"/>
        </pc:sldMkLst>
        <pc:spChg chg="mod">
          <ac:chgData name="Bachelder, Emma" userId="S::ebachelder@mercy.com::f0b57f61-1d77-4329-ab4c-4116beb53dbd" providerId="AD" clId="Web-{A0315624-598B-4C5A-B48F-5A8D2981B4E0}" dt="2020-08-10T20:05:20.957" v="95" actId="20577"/>
          <ac:spMkLst>
            <pc:docMk/>
            <pc:sldMk cId="0" sldId="257"/>
            <ac:spMk id="2" creationId="{00000000-0000-0000-0000-000000000000}"/>
          </ac:spMkLst>
        </pc:spChg>
        <pc:spChg chg="mod">
          <ac:chgData name="Bachelder, Emma" userId="S::ebachelder@mercy.com::f0b57f61-1d77-4329-ab4c-4116beb53dbd" providerId="AD" clId="Web-{A0315624-598B-4C5A-B48F-5A8D2981B4E0}" dt="2020-08-10T20:05:37.847" v="139" actId="20577"/>
          <ac:spMkLst>
            <pc:docMk/>
            <pc:sldMk cId="0" sldId="257"/>
            <ac:spMk id="3" creationId="{00000000-0000-0000-0000-000000000000}"/>
          </ac:spMkLst>
        </pc:spChg>
      </pc:sldChg>
      <pc:sldChg chg="modSp">
        <pc:chgData name="Bachelder, Emma" userId="S::ebachelder@mercy.com::f0b57f61-1d77-4329-ab4c-4116beb53dbd" providerId="AD" clId="Web-{A0315624-598B-4C5A-B48F-5A8D2981B4E0}" dt="2020-08-10T20:06:08.097" v="172" actId="20577"/>
        <pc:sldMkLst>
          <pc:docMk/>
          <pc:sldMk cId="0" sldId="259"/>
        </pc:sldMkLst>
        <pc:spChg chg="mod">
          <ac:chgData name="Bachelder, Emma" userId="S::ebachelder@mercy.com::f0b57f61-1d77-4329-ab4c-4116beb53dbd" providerId="AD" clId="Web-{A0315624-598B-4C5A-B48F-5A8D2981B4E0}" dt="2020-08-10T20:05:44.816" v="142" actId="20577"/>
          <ac:spMkLst>
            <pc:docMk/>
            <pc:sldMk cId="0" sldId="259"/>
            <ac:spMk id="3" creationId="{00000000-0000-0000-0000-000000000000}"/>
          </ac:spMkLst>
        </pc:spChg>
        <pc:spChg chg="mod">
          <ac:chgData name="Bachelder, Emma" userId="S::ebachelder@mercy.com::f0b57f61-1d77-4329-ab4c-4116beb53dbd" providerId="AD" clId="Web-{A0315624-598B-4C5A-B48F-5A8D2981B4E0}" dt="2020-08-10T20:06:08.097" v="172" actId="20577"/>
          <ac:spMkLst>
            <pc:docMk/>
            <pc:sldMk cId="0" sldId="259"/>
            <ac:spMk id="4" creationId="{00000000-0000-0000-0000-000000000000}"/>
          </ac:spMkLst>
        </pc:spChg>
      </pc:sldChg>
      <pc:sldChg chg="modSp">
        <pc:chgData name="Bachelder, Emma" userId="S::ebachelder@mercy.com::f0b57f61-1d77-4329-ab4c-4116beb53dbd" providerId="AD" clId="Web-{A0315624-598B-4C5A-B48F-5A8D2981B4E0}" dt="2020-08-10T20:07:01.034" v="259" actId="1076"/>
        <pc:sldMkLst>
          <pc:docMk/>
          <pc:sldMk cId="0" sldId="260"/>
        </pc:sldMkLst>
        <pc:spChg chg="mod">
          <ac:chgData name="Bachelder, Emma" userId="S::ebachelder@mercy.com::f0b57f61-1d77-4329-ab4c-4116beb53dbd" providerId="AD" clId="Web-{A0315624-598B-4C5A-B48F-5A8D2981B4E0}" dt="2020-08-10T20:06:57.175" v="258" actId="1076"/>
          <ac:spMkLst>
            <pc:docMk/>
            <pc:sldMk cId="0" sldId="260"/>
            <ac:spMk id="2" creationId="{00000000-0000-0000-0000-000000000000}"/>
          </ac:spMkLst>
        </pc:spChg>
        <pc:spChg chg="mod">
          <ac:chgData name="Bachelder, Emma" userId="S::ebachelder@mercy.com::f0b57f61-1d77-4329-ab4c-4116beb53dbd" providerId="AD" clId="Web-{A0315624-598B-4C5A-B48F-5A8D2981B4E0}" dt="2020-08-10T20:07:01.034" v="259" actId="1076"/>
          <ac:spMkLst>
            <pc:docMk/>
            <pc:sldMk cId="0" sldId="260"/>
            <ac:spMk id="4" creationId="{00000000-0000-0000-0000-000000000000}"/>
          </ac:spMkLst>
        </pc:spChg>
      </pc:sldChg>
      <pc:sldChg chg="modSp">
        <pc:chgData name="Bachelder, Emma" userId="S::ebachelder@mercy.com::f0b57f61-1d77-4329-ab4c-4116beb53dbd" providerId="AD" clId="Web-{A0315624-598B-4C5A-B48F-5A8D2981B4E0}" dt="2020-08-10T20:05:05.347" v="58" actId="20577"/>
        <pc:sldMkLst>
          <pc:docMk/>
          <pc:sldMk cId="4213341329" sldId="261"/>
        </pc:sldMkLst>
        <pc:spChg chg="mod">
          <ac:chgData name="Bachelder, Emma" userId="S::ebachelder@mercy.com::f0b57f61-1d77-4329-ab4c-4116beb53dbd" providerId="AD" clId="Web-{A0315624-598B-4C5A-B48F-5A8D2981B4E0}" dt="2020-08-10T20:04:52.457" v="16" actId="20577"/>
          <ac:spMkLst>
            <pc:docMk/>
            <pc:sldMk cId="4213341329" sldId="261"/>
            <ac:spMk id="2" creationId="{00000000-0000-0000-0000-000000000000}"/>
          </ac:spMkLst>
        </pc:spChg>
        <pc:spChg chg="mod">
          <ac:chgData name="Bachelder, Emma" userId="S::ebachelder@mercy.com::f0b57f61-1d77-4329-ab4c-4116beb53dbd" providerId="AD" clId="Web-{A0315624-598B-4C5A-B48F-5A8D2981B4E0}" dt="2020-08-10T20:05:05.347" v="58" actId="20577"/>
          <ac:spMkLst>
            <pc:docMk/>
            <pc:sldMk cId="4213341329" sldId="26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22AFF-A84F-4BFB-86D2-40C71745F07F}" type="datetimeFigureOut">
              <a:rPr lang="en-US" smtClean="0"/>
              <a:t>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F3A0A-ED59-4BB5-818F-752D1FE78868}" type="slidenum">
              <a:rPr lang="en-US" smtClean="0"/>
              <a:t>‹#›</a:t>
            </a:fld>
            <a:endParaRPr lang="en-US"/>
          </a:p>
        </p:txBody>
      </p:sp>
    </p:spTree>
    <p:extLst>
      <p:ext uri="{BB962C8B-B14F-4D97-AF65-F5344CB8AC3E}">
        <p14:creationId xmlns:p14="http://schemas.microsoft.com/office/powerpoint/2010/main" val="30500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give@bsmhealth.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presentation notes have been designed to be read verbatim by the leader</a:t>
            </a:r>
          </a:p>
          <a:p>
            <a:pPr lvl="0"/>
            <a:endParaRPr lang="en-US" sz="1200" b="1" kern="1200" dirty="0">
              <a:solidFill>
                <a:schemeClr val="tx1"/>
              </a:solidFill>
              <a:effectLst/>
              <a:latin typeface="+mn-lt"/>
              <a:ea typeface="+mn-ea"/>
              <a:cs typeface="+mn-cs"/>
            </a:endParaRPr>
          </a:p>
          <a:p>
            <a:r>
              <a:rPr lang="en-US" b="1" dirty="0"/>
              <a:t>I want </a:t>
            </a:r>
            <a:r>
              <a:rPr lang="en-US" sz="1200" b="1" kern="1200" dirty="0">
                <a:solidFill>
                  <a:schemeClr val="tx1"/>
                </a:solidFill>
                <a:effectLst/>
                <a:latin typeface="+mn-lt"/>
                <a:ea typeface="+mn-ea"/>
                <a:cs typeface="+mn-cs"/>
              </a:rPr>
              <a:t>to </a:t>
            </a:r>
            <a:r>
              <a:rPr lang="en-US" b="1" dirty="0"/>
              <a:t>share some information</a:t>
            </a:r>
            <a:r>
              <a:rPr lang="en-US" sz="1200" b="1" kern="1200" dirty="0">
                <a:solidFill>
                  <a:schemeClr val="tx1"/>
                </a:solidFill>
                <a:effectLst/>
                <a:latin typeface="+mn-lt"/>
                <a:ea typeface="+mn-ea"/>
                <a:cs typeface="+mn-cs"/>
              </a:rPr>
              <a:t> about the upcoming Bon Secours Mercy Health Associate Campaign</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My goal is to make sure that everyone understands what the Give for Good campaign is and how we all </a:t>
            </a:r>
            <a:r>
              <a:rPr lang="en-US" dirty="0"/>
              <a:t>participate </a:t>
            </a:r>
            <a:r>
              <a:rPr lang="en-US" sz="1200" kern="1200" dirty="0">
                <a:solidFill>
                  <a:schemeClr val="tx1"/>
                </a:solidFill>
                <a:effectLst/>
                <a:latin typeface="+mn-lt"/>
                <a:ea typeface="+mn-ea"/>
                <a:cs typeface="+mn-cs"/>
              </a:rPr>
              <a:t>to strengthen our ministry’s </a:t>
            </a:r>
            <a:r>
              <a:rPr lang="en-US" dirty="0"/>
              <a:t>care for our patients, associates and communities</a:t>
            </a:r>
            <a:r>
              <a:rPr lang="en-US" sz="1200" kern="1200" dirty="0">
                <a:solidFill>
                  <a:schemeClr val="tx1"/>
                </a:solidFill>
                <a:effectLst/>
                <a:latin typeface="+mn-lt"/>
                <a:ea typeface="+mn-ea"/>
                <a:cs typeface="+mn-cs"/>
              </a:rPr>
              <a:t>.</a:t>
            </a:r>
            <a:r>
              <a:rPr lang="en-US" dirty="0"/>
              <a:t> </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1</a:t>
            </a:fld>
            <a:endParaRPr lang="en-US"/>
          </a:p>
        </p:txBody>
      </p:sp>
    </p:spTree>
    <p:extLst>
      <p:ext uri="{BB962C8B-B14F-4D97-AF65-F5344CB8AC3E}">
        <p14:creationId xmlns:p14="http://schemas.microsoft.com/office/powerpoint/2010/main" val="401447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What is the Give for Good Associate Giving Campaign?</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Campaign is an opportunity for our associates to support our mission through a variety of gift options.</a:t>
            </a:r>
            <a:r>
              <a:rPr lang="en-US" dirty="0"/>
              <a:t> Your contribution can be directed to our community and to a number of programs and special projects.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year’s campaign kicks off on September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and will continue through the entire month of September. Because of the pandemic</a:t>
            </a:r>
            <a:r>
              <a:rPr lang="en-US" dirty="0"/>
              <a:t> and limits on some of the traditional in-person activities</a:t>
            </a:r>
            <a:r>
              <a:rPr lang="en-US" sz="1200" kern="1200" dirty="0">
                <a:solidFill>
                  <a:schemeClr val="tx1"/>
                </a:solidFill>
                <a:effectLst/>
                <a:latin typeface="+mn-lt"/>
                <a:ea typeface="+mn-ea"/>
                <a:cs typeface="+mn-cs"/>
              </a:rPr>
              <a:t>,</a:t>
            </a:r>
            <a:r>
              <a:rPr lang="en-US" dirty="0"/>
              <a:t> you’ll</a:t>
            </a:r>
            <a:r>
              <a:rPr lang="en-US" sz="1200" kern="1200" dirty="0">
                <a:solidFill>
                  <a:schemeClr val="tx1"/>
                </a:solidFill>
                <a:effectLst/>
                <a:latin typeface="+mn-lt"/>
                <a:ea typeface="+mn-ea"/>
                <a:cs typeface="+mn-cs"/>
              </a:rPr>
              <a:t> be receiving campaign information to your home, </a:t>
            </a:r>
            <a:r>
              <a:rPr lang="en-US" dirty="0"/>
              <a:t>by email and in Weekly Update e-newsletter.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2</a:t>
            </a:fld>
            <a:endParaRPr lang="en-US"/>
          </a:p>
        </p:txBody>
      </p:sp>
    </p:spTree>
    <p:extLst>
      <p:ext uri="{BB962C8B-B14F-4D97-AF65-F5344CB8AC3E}">
        <p14:creationId xmlns:p14="http://schemas.microsoft.com/office/powerpoint/2010/main" val="151252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Why is this </a:t>
            </a:r>
            <a:r>
              <a:rPr lang="en-US" b="1" dirty="0"/>
              <a:t>year's campaign</a:t>
            </a:r>
            <a:r>
              <a:rPr lang="en-US" sz="1200" b="1" kern="1200" dirty="0">
                <a:solidFill>
                  <a:schemeClr val="tx1"/>
                </a:solidFill>
                <a:effectLst/>
                <a:latin typeface="+mn-lt"/>
                <a:ea typeface="+mn-ea"/>
                <a:cs typeface="+mn-cs"/>
              </a:rPr>
              <a:t> so important?</a:t>
            </a:r>
            <a:r>
              <a:rPr lang="en-US" b="1" dirty="0"/>
              <a:t> </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 we all know too well, the pandemic has changed the way the world looks and operates.</a:t>
            </a:r>
            <a:r>
              <a:rPr lang="en-US" dirty="0"/>
              <a:t>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pandemic has brought to light many needs</a:t>
            </a:r>
            <a:r>
              <a:rPr lang="en-US" dirty="0"/>
              <a:t> in our hospital and health system</a:t>
            </a:r>
            <a:r>
              <a:rPr lang="en-US" sz="1200" kern="1200" dirty="0">
                <a:solidFill>
                  <a:schemeClr val="tx1"/>
                </a:solidFill>
                <a:effectLst/>
                <a:latin typeface="+mn-lt"/>
                <a:ea typeface="+mn-ea"/>
                <a:cs typeface="+mn-cs"/>
              </a:rPr>
              <a:t>: clinical, technological, personal – even our own associates needing help.</a:t>
            </a:r>
            <a:r>
              <a:rPr lang="en-US" dirty="0"/>
              <a:t>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Because of past and current support of associates and community donors, the Bon Secours Mercy Health Foundation provided funding for the Associate Hardship Fund during the pandemic. This fund helped low-census employees make up for lost wages, provided front-line employees with child-care and elder-care needs, and helped furloughed associates supplement unemployment benefits to make them financially whole.</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fund was critical in our time of need</a:t>
            </a:r>
            <a:r>
              <a:rPr lang="en-US" dirty="0"/>
              <a:t>, but associates will continue to have crisis situations and need help even beyond COVID-19. The Associate Hardship Fund has been renamed the Caring for Our Own Fund and contributions are needed </a:t>
            </a:r>
            <a:r>
              <a:rPr lang="en-US" sz="1200" kern="1200" dirty="0">
                <a:solidFill>
                  <a:schemeClr val="tx1"/>
                </a:solidFill>
                <a:effectLst/>
                <a:latin typeface="+mn-lt"/>
                <a:ea typeface="+mn-ea"/>
                <a:cs typeface="+mn-cs"/>
              </a:rPr>
              <a:t>to help replenish it</a:t>
            </a:r>
            <a:r>
              <a:rPr lang="en-US" dirty="0"/>
              <a:t> so our co-workers in a crisis can get help when they need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3</a:t>
            </a:fld>
            <a:endParaRPr lang="en-US"/>
          </a:p>
        </p:txBody>
      </p:sp>
    </p:spTree>
    <p:extLst>
      <p:ext uri="{BB962C8B-B14F-4D97-AF65-F5344CB8AC3E}">
        <p14:creationId xmlns:p14="http://schemas.microsoft.com/office/powerpoint/2010/main" val="402000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Meet </a:t>
            </a:r>
            <a:r>
              <a:rPr lang="en-US" b="1" dirty="0"/>
              <a:t>Christy Wackerly</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Christy is an emergency department nurse at Mercy Health – Fairfield Hospital, and she knew that her patients would need her more than ever during the pandemic. With small children at home, Christy worried about exposing her family to the virus after she was done working her long hours.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Because of donations to the Foundation, the Associate Hardship Fund was able to allow Christy and other front line workers to go straight from their shifts to nearby hotel rooms so they could take a break and clean up before going home to their families.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Christy could work with the peace of mind knowing that she would get a chance to rest, clean up, and re-group before going home to be with her family. </a:t>
            </a: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4</a:t>
            </a:fld>
            <a:endParaRPr lang="en-US"/>
          </a:p>
        </p:txBody>
      </p:sp>
    </p:spTree>
    <p:extLst>
      <p:ext uri="{BB962C8B-B14F-4D97-AF65-F5344CB8AC3E}">
        <p14:creationId xmlns:p14="http://schemas.microsoft.com/office/powerpoint/2010/main" val="328662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How can we help?</a:t>
            </a:r>
          </a:p>
          <a:p>
            <a:pPr lvl="0" rtl="0"/>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 know it has been a challenging time for many associates, and each person’s financial circumstances are unique. </a:t>
            </a:r>
            <a:r>
              <a:rPr lang="en-US" dirty="0"/>
              <a:t>Some people need some help. Some people are in a place where they can help others. What</a:t>
            </a:r>
            <a:r>
              <a:rPr lang="en-US" sz="1200" kern="1200" dirty="0">
                <a:solidFill>
                  <a:schemeClr val="tx1"/>
                </a:solidFill>
                <a:effectLst/>
                <a:latin typeface="+mn-lt"/>
                <a:ea typeface="+mn-ea"/>
                <a:cs typeface="+mn-cs"/>
              </a:rPr>
              <a:t> I ask is that you please consider a gift that is comfortable and meaningful to you</a:t>
            </a:r>
            <a:r>
              <a:rPr lang="en-US" dirty="0"/>
              <a:t>, if you are able.</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choice of where you direct your support is personal – you can pick a </a:t>
            </a:r>
            <a:r>
              <a:rPr lang="en-US" dirty="0"/>
              <a:t>program near </a:t>
            </a:r>
            <a:r>
              <a:rPr lang="en-US" sz="1200" kern="1200" dirty="0">
                <a:solidFill>
                  <a:schemeClr val="tx1"/>
                </a:solidFill>
                <a:effectLst/>
                <a:latin typeface="+mn-lt"/>
                <a:ea typeface="+mn-ea"/>
                <a:cs typeface="+mn-cs"/>
              </a:rPr>
              <a:t>and dear to you, or choose to direct your gift to the Greatest Need.</a:t>
            </a:r>
            <a:r>
              <a:rPr lang="en-US" dirty="0"/>
              <a:t>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Some of us </a:t>
            </a:r>
            <a:r>
              <a:rPr lang="en-US" dirty="0"/>
              <a:t>can give</a:t>
            </a:r>
            <a:r>
              <a:rPr lang="en-US" sz="1200" kern="1200" dirty="0">
                <a:solidFill>
                  <a:schemeClr val="tx1"/>
                </a:solidFill>
                <a:effectLst/>
                <a:latin typeface="+mn-lt"/>
                <a:ea typeface="+mn-ea"/>
                <a:cs typeface="+mn-cs"/>
              </a:rPr>
              <a:t> or renew at one of </a:t>
            </a:r>
            <a:r>
              <a:rPr lang="en-US" dirty="0"/>
              <a:t>the Giving</a:t>
            </a:r>
            <a:r>
              <a:rPr lang="en-US" sz="1200" kern="1200" dirty="0">
                <a:solidFill>
                  <a:schemeClr val="tx1"/>
                </a:solidFill>
                <a:effectLst/>
                <a:latin typeface="+mn-lt"/>
                <a:ea typeface="+mn-ea"/>
                <a:cs typeface="+mn-cs"/>
              </a:rPr>
              <a:t> Levels</a:t>
            </a:r>
            <a:r>
              <a:rPr lang="en-US" dirty="0"/>
              <a:t> on the screen</a:t>
            </a:r>
            <a:r>
              <a:rPr lang="en-US" sz="1200" kern="1200" dirty="0">
                <a:solidFill>
                  <a:schemeClr val="tx1"/>
                </a:solidFill>
                <a:effectLst/>
                <a:latin typeface="+mn-lt"/>
                <a:ea typeface="+mn-ea"/>
                <a:cs typeface="+mn-cs"/>
              </a:rPr>
              <a:t>: Power Hour, Half Hour Hero, and Lead for Good. Others may only be able to give a few dollars per pay period or a one-time gift.</a:t>
            </a:r>
            <a:r>
              <a:rPr lang="en-US" dirty="0"/>
              <a:t>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When we all give what we can, it adds up to a lot of Good. </a:t>
            </a:r>
            <a:r>
              <a:rPr lang="en-US" dirty="0"/>
              <a:t>And the needs of our patients and associates are greater than ever this year.</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9F3A0A-ED59-4BB5-818F-752D1FE78868}" type="slidenum">
              <a:rPr lang="en-US" smtClean="0"/>
              <a:t>5</a:t>
            </a:fld>
            <a:endParaRPr lang="en-US"/>
          </a:p>
        </p:txBody>
      </p:sp>
    </p:spTree>
    <p:extLst>
      <p:ext uri="{BB962C8B-B14F-4D97-AF65-F5344CB8AC3E}">
        <p14:creationId xmlns:p14="http://schemas.microsoft.com/office/powerpoint/2010/main" val="2759755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Action Items</a:t>
            </a:r>
          </a:p>
          <a:p>
            <a:pPr lvl="0" rtl="0"/>
            <a:endParaRPr lang="en-US" sz="1200" kern="1200" dirty="0">
              <a:solidFill>
                <a:schemeClr val="tx1"/>
              </a:solidFill>
              <a:effectLst/>
              <a:latin typeface="+mn-lt"/>
              <a:ea typeface="+mn-ea"/>
              <a:cs typeface="+mn-cs"/>
            </a:endParaRPr>
          </a:p>
          <a:p>
            <a:r>
              <a:rPr lang="en-US" dirty="0"/>
              <a:t>More</a:t>
            </a:r>
            <a:r>
              <a:rPr lang="en-US" sz="1200" kern="1200" dirty="0">
                <a:solidFill>
                  <a:schemeClr val="tx1"/>
                </a:solidFill>
                <a:effectLst/>
                <a:latin typeface="+mn-lt"/>
                <a:ea typeface="+mn-ea"/>
                <a:cs typeface="+mn-cs"/>
              </a:rPr>
              <a:t> than 10,000 Bon Secours Mercy Health Associates support the </a:t>
            </a:r>
            <a:r>
              <a:rPr lang="en-US" dirty="0"/>
              <a:t>Foundation's giving campaign </a:t>
            </a:r>
            <a:r>
              <a:rPr lang="en-US" sz="1200" kern="1200" dirty="0">
                <a:solidFill>
                  <a:schemeClr val="tx1"/>
                </a:solidFill>
                <a:effectLst/>
                <a:latin typeface="+mn-lt"/>
                <a:ea typeface="+mn-ea"/>
                <a:cs typeface="+mn-cs"/>
              </a:rPr>
              <a:t>each year.</a:t>
            </a:r>
            <a:r>
              <a:rPr lang="en-US" dirty="0"/>
              <a:t> Many programs and services that help our patients and associates depend on our donations.</a:t>
            </a:r>
            <a:endParaRPr lang="en-US" sz="1200" kern="1200" dirty="0">
              <a:solidFill>
                <a:schemeClr val="tx1"/>
              </a:solidFill>
              <a:effectLst/>
              <a:latin typeface="+mn-lt"/>
              <a:cs typeface="Calibri"/>
            </a:endParaRPr>
          </a:p>
          <a:p>
            <a:pPr lvl="0"/>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You will receive a letter and brochure with giving options for our market </a:t>
            </a:r>
            <a:r>
              <a:rPr lang="en-US" dirty="0"/>
              <a:t>at home </a:t>
            </a:r>
            <a:r>
              <a:rPr lang="en-US" sz="1200" kern="1200" dirty="0">
                <a:solidFill>
                  <a:schemeClr val="tx1"/>
                </a:solidFill>
                <a:effectLst/>
                <a:latin typeface="+mn-lt"/>
                <a:ea typeface="+mn-ea"/>
                <a:cs typeface="+mn-cs"/>
              </a:rPr>
              <a:t>in late August. Please read through the brochure and consider a gift to </a:t>
            </a:r>
            <a:r>
              <a:rPr lang="en-US" dirty="0"/>
              <a:t>programs</a:t>
            </a:r>
            <a:r>
              <a:rPr lang="en-US" sz="1200" kern="1200" dirty="0">
                <a:solidFill>
                  <a:schemeClr val="tx1"/>
                </a:solidFill>
                <a:effectLst/>
                <a:latin typeface="+mn-lt"/>
                <a:ea typeface="+mn-ea"/>
                <a:cs typeface="+mn-cs"/>
              </a:rPr>
              <a:t> that mean the most to you.</a:t>
            </a:r>
            <a:r>
              <a:rPr lang="en-US" dirty="0"/>
              <a:t> </a:t>
            </a:r>
            <a:endParaRPr lang="en-US" sz="1200" kern="1200" dirty="0">
              <a:solidFill>
                <a:schemeClr val="tx1"/>
              </a:solidFill>
              <a:effectLst/>
              <a:latin typeface="+mn-lt"/>
              <a:ea typeface="+mn-ea"/>
              <a:cs typeface="+mn-cs"/>
            </a:endParaRPr>
          </a:p>
          <a:p>
            <a:pPr lvl="0" rtl="0"/>
            <a:endParaRPr lang="en-US" sz="1200" kern="1200" dirty="0">
              <a:solidFill>
                <a:schemeClr val="tx1"/>
              </a:solidFill>
              <a:effectLst/>
              <a:latin typeface="+mn-lt"/>
              <a:ea typeface="+mn-ea"/>
              <a:cs typeface="+mn-cs"/>
            </a:endParaRPr>
          </a:p>
          <a:p>
            <a:r>
              <a:rPr lang="en-US" dirty="0"/>
              <a:t>The fastest and easiest way to give is online at </a:t>
            </a:r>
            <a:r>
              <a:rPr lang="en-US" sz="1200" kern="1200" dirty="0">
                <a:solidFill>
                  <a:schemeClr val="tx1"/>
                </a:solidFill>
                <a:effectLst/>
                <a:latin typeface="+mn-lt"/>
                <a:ea typeface="+mn-ea"/>
                <a:cs typeface="+mn-cs"/>
              </a:rPr>
              <a:t>BSMHgiveforgood.com</a:t>
            </a:r>
            <a:r>
              <a:rPr lang="en-US" dirty="0"/>
              <a:t>. You can give by payroll deduction, donate unused PTO, give by credit card or bank draft.</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dirty="0"/>
              <a:t>If you have specific questions about the campaign, you can call email </a:t>
            </a:r>
            <a:r>
              <a:rPr lang="en-US" dirty="0">
                <a:hlinkClick r:id="rId3"/>
              </a:rPr>
              <a:t>give@bsmhealth.org</a:t>
            </a:r>
            <a:r>
              <a:rPr lang="en-US"/>
              <a:t> </a:t>
            </a:r>
            <a:r>
              <a:rPr lang="en-US" sz="1200" kern="1200" dirty="0">
                <a:solidFill>
                  <a:schemeClr val="tx1"/>
                </a:solidFill>
                <a:effectLst/>
                <a:latin typeface="+mn-lt"/>
                <a:ea typeface="+mn-ea"/>
                <a:cs typeface="+mn-cs"/>
              </a:rPr>
              <a:t> </a:t>
            </a:r>
          </a:p>
          <a:p>
            <a:pPr lvl="0" rtl="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49F3A0A-ED59-4BB5-818F-752D1FE78868}" type="slidenum">
              <a:rPr lang="en-US" smtClean="0"/>
              <a:t>6</a:t>
            </a:fld>
            <a:endParaRPr lang="en-US"/>
          </a:p>
        </p:txBody>
      </p:sp>
    </p:spTree>
    <p:extLst>
      <p:ext uri="{BB962C8B-B14F-4D97-AF65-F5344CB8AC3E}">
        <p14:creationId xmlns:p14="http://schemas.microsoft.com/office/powerpoint/2010/main" val="286385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standing in front of a building&#10;&#10;Description automatically generated">
            <a:extLst>
              <a:ext uri="{FF2B5EF4-FFF2-40B4-BE49-F238E27FC236}">
                <a16:creationId xmlns:a16="http://schemas.microsoft.com/office/drawing/2014/main" id="{27CF16F4-76D1-4B4E-97D9-B865FF320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795" y="-1230"/>
            <a:ext cx="14826984" cy="10288230"/>
          </a:xfrm>
          <a:prstGeom prst="rect">
            <a:avLst/>
          </a:prstGeom>
        </p:spPr>
      </p:pic>
      <p:pic>
        <p:nvPicPr>
          <p:cNvPr id="6" name="Picture 5">
            <a:extLst>
              <a:ext uri="{FF2B5EF4-FFF2-40B4-BE49-F238E27FC236}">
                <a16:creationId xmlns:a16="http://schemas.microsoft.com/office/drawing/2014/main" id="{CDAD76E7-FA45-D943-A3E5-5E3D7587C958}"/>
              </a:ext>
            </a:extLst>
          </p:cNvPr>
          <p:cNvPicPr>
            <a:picLocks noChangeAspect="1"/>
          </p:cNvPicPr>
          <p:nvPr/>
        </p:nvPicPr>
        <p:blipFill rotWithShape="1">
          <a:blip r:embed="rId4"/>
          <a:srcRect b="62653"/>
          <a:stretch/>
        </p:blipFill>
        <p:spPr>
          <a:xfrm rot="5400000">
            <a:off x="-1746737" y="1758463"/>
            <a:ext cx="10287000" cy="6770074"/>
          </a:xfrm>
          <a:prstGeom prst="rect">
            <a:avLst/>
          </a:prstGeom>
          <a:ln>
            <a:noFill/>
          </a:ln>
        </p:spPr>
      </p:pic>
      <p:pic>
        <p:nvPicPr>
          <p:cNvPr id="8" name="Picture 7" descr="A picture containing drawing&#10;&#10;Description automatically generated">
            <a:extLst>
              <a:ext uri="{FF2B5EF4-FFF2-40B4-BE49-F238E27FC236}">
                <a16:creationId xmlns:a16="http://schemas.microsoft.com/office/drawing/2014/main" id="{F24306EB-1002-42CC-BEA4-E5AE6A179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408" y="3027017"/>
            <a:ext cx="5776709" cy="4230506"/>
          </a:xfrm>
          <a:prstGeom prst="rect">
            <a:avLst/>
          </a:prstGeom>
        </p:spPr>
      </p:pic>
      <p:sp>
        <p:nvSpPr>
          <p:cNvPr id="4" name="TextBox 3">
            <a:extLst>
              <a:ext uri="{FF2B5EF4-FFF2-40B4-BE49-F238E27FC236}">
                <a16:creationId xmlns:a16="http://schemas.microsoft.com/office/drawing/2014/main" id="{376ADA97-0F34-44D4-972B-9235159BAB4A}"/>
              </a:ext>
            </a:extLst>
          </p:cNvPr>
          <p:cNvSpPr txBox="1"/>
          <p:nvPr/>
        </p:nvSpPr>
        <p:spPr>
          <a:xfrm>
            <a:off x="1225062" y="7810500"/>
            <a:ext cx="4343400" cy="830997"/>
          </a:xfrm>
          <a:prstGeom prst="rect">
            <a:avLst/>
          </a:prstGeom>
          <a:noFill/>
        </p:spPr>
        <p:txBody>
          <a:bodyPr wrap="square" rtlCol="0">
            <a:spAutoFit/>
          </a:bodyPr>
          <a:lstStyle/>
          <a:p>
            <a:pPr algn="ctr"/>
            <a:r>
              <a:rPr lang="en-US" sz="2400" b="1" dirty="0">
                <a:solidFill>
                  <a:schemeClr val="bg1"/>
                </a:solidFill>
                <a:latin typeface="Montserrat" panose="020B0604020202020204" charset="0"/>
              </a:rPr>
              <a:t>Mercy Health Foundation  Greater Cincinnati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AD76E7-FA45-D943-A3E5-5E3D7587C958}"/>
              </a:ext>
            </a:extLst>
          </p:cNvPr>
          <p:cNvPicPr>
            <a:picLocks noChangeAspect="1"/>
          </p:cNvPicPr>
          <p:nvPr/>
        </p:nvPicPr>
        <p:blipFill rotWithShape="1">
          <a:blip r:embed="rId3"/>
          <a:srcRect b="62653"/>
          <a:stretch/>
        </p:blipFill>
        <p:spPr>
          <a:xfrm>
            <a:off x="0" y="1"/>
            <a:ext cx="18317816" cy="3848100"/>
          </a:xfrm>
          <a:prstGeom prst="rect">
            <a:avLst/>
          </a:prstGeom>
          <a:ln>
            <a:noFill/>
          </a:ln>
        </p:spPr>
      </p:pic>
      <p:sp>
        <p:nvSpPr>
          <p:cNvPr id="2" name="TextBox 2"/>
          <p:cNvSpPr txBox="1"/>
          <p:nvPr/>
        </p:nvSpPr>
        <p:spPr>
          <a:xfrm>
            <a:off x="746734" y="413205"/>
            <a:ext cx="16764715" cy="1758495"/>
          </a:xfrm>
          <a:prstGeom prst="rect">
            <a:avLst/>
          </a:prstGeom>
        </p:spPr>
        <p:txBody>
          <a:bodyPr lIns="0" tIns="0" rIns="0" bIns="0" rtlCol="0" anchor="t">
            <a:spAutoFit/>
          </a:bodyPr>
          <a:lstStyle/>
          <a:p>
            <a:pPr algn="ctr">
              <a:lnSpc>
                <a:spcPts val="15840"/>
              </a:lnSpc>
            </a:pPr>
            <a:r>
              <a:rPr lang="en-US" sz="9600" dirty="0">
                <a:solidFill>
                  <a:schemeClr val="bg1"/>
                </a:solidFill>
                <a:latin typeface="Montserrat Classic Bold"/>
              </a:rPr>
              <a:t>WHAT IS GIVE FOR GOOD?</a:t>
            </a:r>
          </a:p>
        </p:txBody>
      </p:sp>
      <p:sp>
        <p:nvSpPr>
          <p:cNvPr id="4" name="TextBox 4"/>
          <p:cNvSpPr txBox="1"/>
          <p:nvPr/>
        </p:nvSpPr>
        <p:spPr>
          <a:xfrm>
            <a:off x="934692" y="2073430"/>
            <a:ext cx="16388798" cy="700513"/>
          </a:xfrm>
          <a:prstGeom prst="rect">
            <a:avLst/>
          </a:prstGeom>
        </p:spPr>
        <p:txBody>
          <a:bodyPr wrap="square" lIns="0" tIns="0" rIns="0" bIns="0" rtlCol="0" anchor="t">
            <a:spAutoFit/>
          </a:bodyPr>
          <a:lstStyle/>
          <a:p>
            <a:pPr algn="ctr">
              <a:lnSpc>
                <a:spcPts val="5880"/>
              </a:lnSpc>
            </a:pPr>
            <a:r>
              <a:rPr lang="en-US" sz="3600" b="1" dirty="0">
                <a:solidFill>
                  <a:srgbClr val="00BC50"/>
                </a:solidFill>
                <a:latin typeface="Montserrat"/>
              </a:rPr>
              <a:t>OUR ANNUAL ASSOCIATE GIVING CAMPAIGN</a:t>
            </a:r>
          </a:p>
        </p:txBody>
      </p:sp>
      <p:sp>
        <p:nvSpPr>
          <p:cNvPr id="3" name="TextBox 2">
            <a:extLst>
              <a:ext uri="{FF2B5EF4-FFF2-40B4-BE49-F238E27FC236}">
                <a16:creationId xmlns:a16="http://schemas.microsoft.com/office/drawing/2014/main" id="{2BA8B557-B296-4671-A868-6237A6EE173A}"/>
              </a:ext>
            </a:extLst>
          </p:cNvPr>
          <p:cNvSpPr txBox="1"/>
          <p:nvPr/>
        </p:nvSpPr>
        <p:spPr>
          <a:xfrm>
            <a:off x="1219200" y="4776269"/>
            <a:ext cx="15621000" cy="3477875"/>
          </a:xfrm>
          <a:prstGeom prst="rect">
            <a:avLst/>
          </a:prstGeom>
          <a:noFill/>
        </p:spPr>
        <p:txBody>
          <a:bodyPr wrap="square" rtlCol="0">
            <a:spAutoFit/>
          </a:bodyPr>
          <a:lstStyle/>
          <a:p>
            <a:pPr algn="ctr"/>
            <a:r>
              <a:rPr lang="en-US" sz="4400" b="1" dirty="0">
                <a:latin typeface="Montserrat" panose="020B0604020202020204" charset="0"/>
              </a:rPr>
              <a:t>The Campaign is an opportunity for Associates to support the mission of Bon Secours Mercy Health through a variety of gift options that benefit our patients, associates, and the local communities we serve. </a:t>
            </a:r>
          </a:p>
        </p:txBody>
      </p:sp>
    </p:spTree>
    <p:extLst>
      <p:ext uri="{BB962C8B-B14F-4D97-AF65-F5344CB8AC3E}">
        <p14:creationId xmlns:p14="http://schemas.microsoft.com/office/powerpoint/2010/main" val="421334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8BBF8F-1BB0-E64C-AE43-43C0603AA445}"/>
              </a:ext>
            </a:extLst>
          </p:cNvPr>
          <p:cNvPicPr>
            <a:picLocks noChangeAspect="1"/>
          </p:cNvPicPr>
          <p:nvPr/>
        </p:nvPicPr>
        <p:blipFill>
          <a:blip r:embed="rId3"/>
          <a:stretch>
            <a:fillRect/>
          </a:stretch>
        </p:blipFill>
        <p:spPr>
          <a:xfrm>
            <a:off x="0" y="0"/>
            <a:ext cx="18288000" cy="10287000"/>
          </a:xfrm>
          <a:prstGeom prst="rect">
            <a:avLst/>
          </a:prstGeom>
          <a:ln>
            <a:noFill/>
          </a:ln>
        </p:spPr>
      </p:pic>
      <p:sp>
        <p:nvSpPr>
          <p:cNvPr id="2" name="TextBox 2"/>
          <p:cNvSpPr txBox="1"/>
          <p:nvPr/>
        </p:nvSpPr>
        <p:spPr>
          <a:xfrm>
            <a:off x="259835" y="959152"/>
            <a:ext cx="17799565" cy="2410916"/>
          </a:xfrm>
          <a:prstGeom prst="rect">
            <a:avLst/>
          </a:prstGeom>
        </p:spPr>
        <p:txBody>
          <a:bodyPr wrap="square" lIns="0" tIns="0" rIns="0" bIns="0" rtlCol="0" anchor="t">
            <a:spAutoFit/>
          </a:bodyPr>
          <a:lstStyle/>
          <a:p>
            <a:pPr algn="ctr">
              <a:lnSpc>
                <a:spcPts val="9420"/>
              </a:lnSpc>
            </a:pPr>
            <a:r>
              <a:rPr lang="en-US" sz="9600" dirty="0">
                <a:solidFill>
                  <a:schemeClr val="bg1"/>
                </a:solidFill>
                <a:latin typeface="Montserrat Classic Bold"/>
              </a:rPr>
              <a:t>WHY IS GIVE FOR GOOD SO IMPORTANT THIS YEAR?</a:t>
            </a:r>
          </a:p>
        </p:txBody>
      </p:sp>
      <p:sp>
        <p:nvSpPr>
          <p:cNvPr id="3" name="TextBox 3"/>
          <p:cNvSpPr txBox="1"/>
          <p:nvPr/>
        </p:nvSpPr>
        <p:spPr>
          <a:xfrm>
            <a:off x="1676400" y="3658141"/>
            <a:ext cx="14706600" cy="512961"/>
          </a:xfrm>
          <a:prstGeom prst="rect">
            <a:avLst/>
          </a:prstGeom>
        </p:spPr>
        <p:txBody>
          <a:bodyPr wrap="square" lIns="0" tIns="0" rIns="0" bIns="0" rtlCol="0" anchor="t">
            <a:spAutoFit/>
          </a:bodyPr>
          <a:lstStyle/>
          <a:p>
            <a:pPr algn="ctr">
              <a:lnSpc>
                <a:spcPts val="4000"/>
              </a:lnSpc>
            </a:pPr>
            <a:r>
              <a:rPr lang="en-US" sz="3600" b="1" dirty="0">
                <a:solidFill>
                  <a:srgbClr val="00BC50"/>
                </a:solidFill>
                <a:latin typeface="Montserrat"/>
              </a:rPr>
              <a:t>WHEN WE GIVE, WE IMPACT THOSE WHO NEED HELP</a:t>
            </a:r>
          </a:p>
        </p:txBody>
      </p:sp>
      <p:pic>
        <p:nvPicPr>
          <p:cNvPr id="5" name="Picture 5"/>
          <p:cNvPicPr>
            <a:picLocks noChangeAspect="1"/>
          </p:cNvPicPr>
          <p:nvPr/>
        </p:nvPicPr>
        <p:blipFill>
          <a:blip r:embed="rId4"/>
          <a:srcRect/>
          <a:stretch>
            <a:fillRect/>
          </a:stretch>
        </p:blipFill>
        <p:spPr>
          <a:xfrm>
            <a:off x="7495781" y="5143500"/>
            <a:ext cx="3283212" cy="3283212"/>
          </a:xfrm>
          <a:prstGeom prst="rect">
            <a:avLst/>
          </a:prstGeom>
        </p:spPr>
      </p:pic>
      <p:pic>
        <p:nvPicPr>
          <p:cNvPr id="6" name="Picture 6"/>
          <p:cNvPicPr>
            <a:picLocks noChangeAspect="1"/>
          </p:cNvPicPr>
          <p:nvPr/>
        </p:nvPicPr>
        <p:blipFill>
          <a:blip r:embed="rId5"/>
          <a:srcRect/>
          <a:stretch>
            <a:fillRect/>
          </a:stretch>
        </p:blipFill>
        <p:spPr>
          <a:xfrm>
            <a:off x="12530599" y="5143500"/>
            <a:ext cx="3283212" cy="3283212"/>
          </a:xfrm>
          <a:prstGeom prst="rect">
            <a:avLst/>
          </a:prstGeom>
        </p:spPr>
      </p:pic>
      <p:sp>
        <p:nvSpPr>
          <p:cNvPr id="7" name="TextBox 7"/>
          <p:cNvSpPr txBox="1"/>
          <p:nvPr/>
        </p:nvSpPr>
        <p:spPr>
          <a:xfrm>
            <a:off x="259835" y="5431573"/>
            <a:ext cx="11654235" cy="306705"/>
          </a:xfrm>
          <a:prstGeom prst="rect">
            <a:avLst/>
          </a:prstGeom>
        </p:spPr>
        <p:txBody>
          <a:bodyPr lIns="0" tIns="0" rIns="0" bIns="0" rtlCol="0" anchor="t">
            <a:spAutoFit/>
          </a:bodyPr>
          <a:lstStyle/>
          <a:p>
            <a:pPr algn="ctr">
              <a:lnSpc>
                <a:spcPts val="2520"/>
              </a:lnSpc>
            </a:pPr>
            <a:endParaRPr/>
          </a:p>
        </p:txBody>
      </p:sp>
      <p:sp>
        <p:nvSpPr>
          <p:cNvPr id="8" name="TextBox 8"/>
          <p:cNvSpPr txBox="1"/>
          <p:nvPr/>
        </p:nvSpPr>
        <p:spPr>
          <a:xfrm>
            <a:off x="2073512" y="8537316"/>
            <a:ext cx="3608592" cy="501548"/>
          </a:xfrm>
          <a:prstGeom prst="rect">
            <a:avLst/>
          </a:prstGeom>
        </p:spPr>
        <p:txBody>
          <a:bodyPr lIns="0" tIns="0" rIns="0" bIns="0" rtlCol="0" anchor="t">
            <a:spAutoFit/>
          </a:bodyPr>
          <a:lstStyle/>
          <a:p>
            <a:pPr algn="ctr">
              <a:lnSpc>
                <a:spcPts val="4409"/>
              </a:lnSpc>
            </a:pPr>
            <a:r>
              <a:rPr lang="en-US" sz="3200" dirty="0">
                <a:solidFill>
                  <a:srgbClr val="000000"/>
                </a:solidFill>
                <a:latin typeface="Montserrat Classic Bold"/>
              </a:rPr>
              <a:t> </a:t>
            </a:r>
            <a:r>
              <a:rPr lang="en-US" sz="3200" dirty="0">
                <a:solidFill>
                  <a:schemeClr val="bg1"/>
                </a:solidFill>
                <a:latin typeface="Montserrat Classic Bold"/>
              </a:rPr>
              <a:t>OUR PATIENTS</a:t>
            </a:r>
          </a:p>
        </p:txBody>
      </p:sp>
      <p:sp>
        <p:nvSpPr>
          <p:cNvPr id="9" name="TextBox 9"/>
          <p:cNvSpPr txBox="1"/>
          <p:nvPr/>
        </p:nvSpPr>
        <p:spPr>
          <a:xfrm>
            <a:off x="6781800" y="8537316"/>
            <a:ext cx="4724400" cy="512769"/>
          </a:xfrm>
          <a:prstGeom prst="rect">
            <a:avLst/>
          </a:prstGeom>
        </p:spPr>
        <p:txBody>
          <a:bodyPr wrap="square" lIns="0" tIns="0" rIns="0" bIns="0" rtlCol="0" anchor="t">
            <a:spAutoFit/>
          </a:bodyPr>
          <a:lstStyle/>
          <a:p>
            <a:pPr algn="ctr">
              <a:lnSpc>
                <a:spcPts val="4409"/>
              </a:lnSpc>
            </a:pPr>
            <a:r>
              <a:rPr lang="en-US" sz="3200" dirty="0">
                <a:solidFill>
                  <a:schemeClr val="bg1"/>
                </a:solidFill>
                <a:latin typeface="Montserrat Classic Bold"/>
              </a:rPr>
              <a:t>OUR ASSOCIATES</a:t>
            </a:r>
          </a:p>
        </p:txBody>
      </p:sp>
      <p:sp>
        <p:nvSpPr>
          <p:cNvPr id="10" name="TextBox 10"/>
          <p:cNvSpPr txBox="1"/>
          <p:nvPr/>
        </p:nvSpPr>
        <p:spPr>
          <a:xfrm>
            <a:off x="11961411" y="8537316"/>
            <a:ext cx="4421589" cy="501548"/>
          </a:xfrm>
          <a:prstGeom prst="rect">
            <a:avLst/>
          </a:prstGeom>
        </p:spPr>
        <p:txBody>
          <a:bodyPr wrap="square" lIns="0" tIns="0" rIns="0" bIns="0" rtlCol="0" anchor="t">
            <a:spAutoFit/>
          </a:bodyPr>
          <a:lstStyle/>
          <a:p>
            <a:pPr algn="ctr">
              <a:lnSpc>
                <a:spcPts val="4409"/>
              </a:lnSpc>
            </a:pPr>
            <a:r>
              <a:rPr lang="en-US" sz="3200" dirty="0">
                <a:solidFill>
                  <a:schemeClr val="bg1"/>
                </a:solidFill>
                <a:latin typeface="Montserrat Classic Bold"/>
              </a:rPr>
              <a:t>OUR COMMUNITIES</a:t>
            </a:r>
          </a:p>
        </p:txBody>
      </p:sp>
      <p:pic>
        <p:nvPicPr>
          <p:cNvPr id="17" name="Picture 16" descr="A close up of a sign&#10;&#10;Description automatically generated">
            <a:extLst>
              <a:ext uri="{FF2B5EF4-FFF2-40B4-BE49-F238E27FC236}">
                <a16:creationId xmlns:a16="http://schemas.microsoft.com/office/drawing/2014/main" id="{A03E69F0-C785-914A-9950-B3C9C3E34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8956" y="5431573"/>
            <a:ext cx="3016399" cy="28135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71500"/>
            <a:ext cx="8305801" cy="12458702"/>
          </a:xfrm>
          <a:prstGeom prst="rect">
            <a:avLst/>
          </a:prstGeom>
        </p:spPr>
      </p:pic>
      <p:pic>
        <p:nvPicPr>
          <p:cNvPr id="11" name="Picture 10">
            <a:extLst>
              <a:ext uri="{FF2B5EF4-FFF2-40B4-BE49-F238E27FC236}">
                <a16:creationId xmlns:a16="http://schemas.microsoft.com/office/drawing/2014/main" id="{54BE2B2A-5567-EC44-98DA-16F23D69440D}"/>
              </a:ext>
            </a:extLst>
          </p:cNvPr>
          <p:cNvPicPr>
            <a:picLocks noChangeAspect="1"/>
          </p:cNvPicPr>
          <p:nvPr/>
        </p:nvPicPr>
        <p:blipFill rotWithShape="1">
          <a:blip r:embed="rId4"/>
          <a:srcRect b="74991"/>
          <a:stretch/>
        </p:blipFill>
        <p:spPr>
          <a:xfrm>
            <a:off x="0" y="1"/>
            <a:ext cx="18317816" cy="2576860"/>
          </a:xfrm>
          <a:prstGeom prst="rect">
            <a:avLst/>
          </a:prstGeom>
          <a:ln>
            <a:noFill/>
          </a:ln>
        </p:spPr>
      </p:pic>
      <p:sp>
        <p:nvSpPr>
          <p:cNvPr id="5" name="TextBox 5"/>
          <p:cNvSpPr txBox="1"/>
          <p:nvPr/>
        </p:nvSpPr>
        <p:spPr>
          <a:xfrm>
            <a:off x="134384" y="738772"/>
            <a:ext cx="18019233" cy="1267270"/>
          </a:xfrm>
          <a:prstGeom prst="rect">
            <a:avLst/>
          </a:prstGeom>
        </p:spPr>
        <p:txBody>
          <a:bodyPr lIns="0" tIns="0" rIns="0" bIns="0" rtlCol="0" anchor="t">
            <a:spAutoFit/>
          </a:bodyPr>
          <a:lstStyle/>
          <a:p>
            <a:pPr algn="ctr">
              <a:lnSpc>
                <a:spcPts val="10920"/>
              </a:lnSpc>
            </a:pPr>
            <a:r>
              <a:rPr lang="en-US" sz="8000" dirty="0">
                <a:solidFill>
                  <a:schemeClr val="bg1"/>
                </a:solidFill>
                <a:latin typeface="Montserrat Classic Bold"/>
              </a:rPr>
              <a:t>MEET CHRISTY</a:t>
            </a:r>
          </a:p>
        </p:txBody>
      </p:sp>
      <p:sp>
        <p:nvSpPr>
          <p:cNvPr id="14" name="TextBox 13">
            <a:extLst>
              <a:ext uri="{FF2B5EF4-FFF2-40B4-BE49-F238E27FC236}">
                <a16:creationId xmlns:a16="http://schemas.microsoft.com/office/drawing/2014/main" id="{F261F78A-503E-4E79-AF32-445DE55ED6C2}"/>
              </a:ext>
            </a:extLst>
          </p:cNvPr>
          <p:cNvSpPr txBox="1"/>
          <p:nvPr/>
        </p:nvSpPr>
        <p:spPr>
          <a:xfrm>
            <a:off x="9768508" y="3315632"/>
            <a:ext cx="7086600" cy="6186309"/>
          </a:xfrm>
          <a:prstGeom prst="rect">
            <a:avLst/>
          </a:prstGeom>
          <a:noFill/>
        </p:spPr>
        <p:txBody>
          <a:bodyPr wrap="square" rtlCol="0">
            <a:spAutoFit/>
          </a:bodyPr>
          <a:lstStyle/>
          <a:p>
            <a:r>
              <a:rPr lang="en-US" sz="4400" b="1" dirty="0">
                <a:latin typeface="Montserrat" panose="020B0604020202020204" charset="0"/>
              </a:rPr>
              <a:t>Thanks to donors like you, the Associate Hardship Fund (now called Caring for Our Own Fund) helped Christy have a place to rest when she had to work long hours during COVID-19.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FB797-0799-F649-A3CE-9D4311419E82}"/>
              </a:ext>
            </a:extLst>
          </p:cNvPr>
          <p:cNvPicPr>
            <a:picLocks noChangeAspect="1"/>
          </p:cNvPicPr>
          <p:nvPr/>
        </p:nvPicPr>
        <p:blipFill>
          <a:blip r:embed="rId3"/>
          <a:stretch>
            <a:fillRect/>
          </a:stretch>
        </p:blipFill>
        <p:spPr>
          <a:xfrm>
            <a:off x="0" y="0"/>
            <a:ext cx="18288000" cy="4152900"/>
          </a:xfrm>
          <a:prstGeom prst="rect">
            <a:avLst/>
          </a:prstGeom>
          <a:ln>
            <a:noFill/>
          </a:ln>
        </p:spPr>
      </p:pic>
      <p:sp>
        <p:nvSpPr>
          <p:cNvPr id="3" name="TextBox 3"/>
          <p:cNvSpPr txBox="1"/>
          <p:nvPr/>
        </p:nvSpPr>
        <p:spPr>
          <a:xfrm>
            <a:off x="134384" y="723900"/>
            <a:ext cx="18019233" cy="1436370"/>
          </a:xfrm>
          <a:prstGeom prst="rect">
            <a:avLst/>
          </a:prstGeom>
        </p:spPr>
        <p:txBody>
          <a:bodyPr lIns="0" tIns="0" rIns="0" bIns="0" rtlCol="0" anchor="t">
            <a:spAutoFit/>
          </a:bodyPr>
          <a:lstStyle/>
          <a:p>
            <a:pPr algn="ctr">
              <a:lnSpc>
                <a:spcPts val="10920"/>
              </a:lnSpc>
            </a:pPr>
            <a:r>
              <a:rPr lang="en-US" sz="9600" dirty="0">
                <a:solidFill>
                  <a:schemeClr val="bg1"/>
                </a:solidFill>
                <a:latin typeface="Montserrat Classic Bold"/>
              </a:rPr>
              <a:t>HOW CAN YOU HELP?</a:t>
            </a:r>
          </a:p>
        </p:txBody>
      </p:sp>
      <p:sp>
        <p:nvSpPr>
          <p:cNvPr id="4" name="TextBox 4"/>
          <p:cNvSpPr txBox="1"/>
          <p:nvPr/>
        </p:nvSpPr>
        <p:spPr>
          <a:xfrm>
            <a:off x="1590262" y="2375612"/>
            <a:ext cx="15249938" cy="764889"/>
          </a:xfrm>
          <a:prstGeom prst="rect">
            <a:avLst/>
          </a:prstGeom>
        </p:spPr>
        <p:txBody>
          <a:bodyPr wrap="square" lIns="0" tIns="0" rIns="0" bIns="0" rtlCol="0" anchor="t">
            <a:spAutoFit/>
          </a:bodyPr>
          <a:lstStyle/>
          <a:p>
            <a:pPr algn="ctr">
              <a:lnSpc>
                <a:spcPts val="2940"/>
              </a:lnSpc>
            </a:pPr>
            <a:r>
              <a:rPr lang="en-US" sz="3600" b="1" dirty="0">
                <a:solidFill>
                  <a:srgbClr val="00BC50"/>
                </a:solidFill>
                <a:latin typeface="Montserrat"/>
              </a:rPr>
              <a:t>MAKE A GIVE FOR GOOD DONATION</a:t>
            </a:r>
          </a:p>
          <a:p>
            <a:pPr algn="ctr">
              <a:lnSpc>
                <a:spcPts val="2940"/>
              </a:lnSpc>
            </a:pPr>
            <a:r>
              <a:rPr lang="en-US" sz="3600" b="1" dirty="0">
                <a:solidFill>
                  <a:srgbClr val="00BC50"/>
                </a:solidFill>
                <a:latin typeface="Montserrat"/>
              </a:rPr>
              <a:t> THAT FITS YOUR PERSONAL CIRCUMSTANCES</a:t>
            </a:r>
          </a:p>
        </p:txBody>
      </p:sp>
      <p:sp>
        <p:nvSpPr>
          <p:cNvPr id="2" name="Rectangle 1">
            <a:extLst>
              <a:ext uri="{FF2B5EF4-FFF2-40B4-BE49-F238E27FC236}">
                <a16:creationId xmlns:a16="http://schemas.microsoft.com/office/drawing/2014/main" id="{BA236436-FED1-4034-8B17-DAFDEB690EC6}"/>
              </a:ext>
            </a:extLst>
          </p:cNvPr>
          <p:cNvSpPr/>
          <p:nvPr/>
        </p:nvSpPr>
        <p:spPr>
          <a:xfrm>
            <a:off x="1580430" y="5143500"/>
            <a:ext cx="15707138" cy="3785652"/>
          </a:xfrm>
          <a:prstGeom prst="rect">
            <a:avLst/>
          </a:prstGeom>
        </p:spPr>
        <p:txBody>
          <a:bodyPr wrap="square">
            <a:spAutoFit/>
          </a:bodyPr>
          <a:lstStyle/>
          <a:p>
            <a:r>
              <a:rPr lang="en-US" sz="4800" b="1" dirty="0">
                <a:latin typeface="Montserrat" panose="020B0604020202020204" charset="0"/>
              </a:rPr>
              <a:t>POWER HOUR : </a:t>
            </a:r>
            <a:r>
              <a:rPr lang="en-US" sz="4800" dirty="0">
                <a:latin typeface="Montserrat" panose="020B0604020202020204" charset="0"/>
              </a:rPr>
              <a:t>1 hour of pay per pay period</a:t>
            </a:r>
          </a:p>
          <a:p>
            <a:endParaRPr lang="en-US" sz="4800" dirty="0">
              <a:latin typeface="Montserrat" panose="020B0604020202020204" charset="0"/>
            </a:endParaRPr>
          </a:p>
          <a:p>
            <a:r>
              <a:rPr lang="en-US" sz="4800" b="1" dirty="0">
                <a:latin typeface="Montserrat" panose="020B0604020202020204" charset="0"/>
              </a:rPr>
              <a:t>HALF HOUR HERO : </a:t>
            </a:r>
            <a:r>
              <a:rPr lang="en-US" sz="4800" dirty="0">
                <a:latin typeface="Montserrat" panose="020B0604020202020204" charset="0"/>
              </a:rPr>
              <a:t>½ hour of pay per pay period</a:t>
            </a:r>
          </a:p>
          <a:p>
            <a:endParaRPr lang="en-US" sz="4800" dirty="0">
              <a:latin typeface="Montserrat" panose="020B0604020202020204" charset="0"/>
            </a:endParaRPr>
          </a:p>
          <a:p>
            <a:r>
              <a:rPr lang="en-US" sz="4800" b="1" dirty="0">
                <a:latin typeface="Montserrat" panose="020B0604020202020204" charset="0"/>
              </a:rPr>
              <a:t>LEAD FOR GOOD: </a:t>
            </a:r>
            <a:r>
              <a:rPr lang="en-US" sz="4800" dirty="0">
                <a:latin typeface="Montserrat" panose="020B0604020202020204" charset="0"/>
              </a:rPr>
              <a:t>$1,000 gift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6F7BDB-D299-4A4F-82E3-1E3AA152397D}"/>
              </a:ext>
            </a:extLst>
          </p:cNvPr>
          <p:cNvPicPr>
            <a:picLocks noChangeAspect="1"/>
          </p:cNvPicPr>
          <p:nvPr/>
        </p:nvPicPr>
        <p:blipFill rotWithShape="1">
          <a:blip r:embed="rId3"/>
          <a:srcRect t="1" b="50081"/>
          <a:stretch/>
        </p:blipFill>
        <p:spPr>
          <a:xfrm>
            <a:off x="0" y="1"/>
            <a:ext cx="18317816" cy="5143500"/>
          </a:xfrm>
          <a:prstGeom prst="rect">
            <a:avLst/>
          </a:prstGeom>
        </p:spPr>
      </p:pic>
      <p:sp>
        <p:nvSpPr>
          <p:cNvPr id="2" name="TextBox 2"/>
          <p:cNvSpPr txBox="1"/>
          <p:nvPr/>
        </p:nvSpPr>
        <p:spPr>
          <a:xfrm>
            <a:off x="146290" y="574787"/>
            <a:ext cx="18019233" cy="2795637"/>
          </a:xfrm>
          <a:prstGeom prst="rect">
            <a:avLst/>
          </a:prstGeom>
        </p:spPr>
        <p:txBody>
          <a:bodyPr lIns="0" tIns="0" rIns="0" bIns="0" rtlCol="0" anchor="t">
            <a:spAutoFit/>
          </a:bodyPr>
          <a:lstStyle/>
          <a:p>
            <a:pPr algn="ctr">
              <a:lnSpc>
                <a:spcPts val="10920"/>
              </a:lnSpc>
            </a:pPr>
            <a:r>
              <a:rPr lang="en-US" sz="9600" dirty="0">
                <a:solidFill>
                  <a:schemeClr val="bg1"/>
                </a:solidFill>
                <a:latin typeface="Montserrat Classic Bold"/>
              </a:rPr>
              <a:t>GIVE FOR GOOD.</a:t>
            </a:r>
          </a:p>
          <a:p>
            <a:pPr algn="ctr">
              <a:lnSpc>
                <a:spcPts val="10920"/>
              </a:lnSpc>
            </a:pPr>
            <a:r>
              <a:rPr lang="en-US" sz="9600" dirty="0">
                <a:solidFill>
                  <a:schemeClr val="bg1"/>
                </a:solidFill>
                <a:latin typeface="Montserrat Classic Bold"/>
              </a:rPr>
              <a:t>THAT'S THE POWER OF US. </a:t>
            </a:r>
          </a:p>
        </p:txBody>
      </p:sp>
      <p:sp>
        <p:nvSpPr>
          <p:cNvPr id="4" name="TextBox 4"/>
          <p:cNvSpPr txBox="1"/>
          <p:nvPr/>
        </p:nvSpPr>
        <p:spPr>
          <a:xfrm>
            <a:off x="-47625" y="3377952"/>
            <a:ext cx="18288000" cy="387863"/>
          </a:xfrm>
          <a:prstGeom prst="rect">
            <a:avLst/>
          </a:prstGeom>
        </p:spPr>
        <p:txBody>
          <a:bodyPr wrap="square" lIns="0" tIns="0" rIns="0" bIns="0" rtlCol="0" anchor="t">
            <a:spAutoFit/>
          </a:bodyPr>
          <a:lstStyle/>
          <a:p>
            <a:pPr algn="ctr">
              <a:lnSpc>
                <a:spcPts val="3240"/>
              </a:lnSpc>
            </a:pPr>
            <a:r>
              <a:rPr lang="en-US" sz="2400" b="1" dirty="0">
                <a:solidFill>
                  <a:schemeClr val="bg1"/>
                </a:solidFill>
                <a:latin typeface="Montserrat"/>
              </a:rPr>
              <a:t>Together, we can make good happen right where we live and work. </a:t>
            </a:r>
          </a:p>
        </p:txBody>
      </p:sp>
      <p:sp>
        <p:nvSpPr>
          <p:cNvPr id="5" name="TextBox 5"/>
          <p:cNvSpPr txBox="1"/>
          <p:nvPr/>
        </p:nvSpPr>
        <p:spPr>
          <a:xfrm>
            <a:off x="5105400" y="4076700"/>
            <a:ext cx="8077200" cy="512769"/>
          </a:xfrm>
          <a:prstGeom prst="rect">
            <a:avLst/>
          </a:prstGeom>
        </p:spPr>
        <p:txBody>
          <a:bodyPr wrap="square" lIns="0" tIns="0" rIns="0" bIns="0" rtlCol="0" anchor="t">
            <a:spAutoFit/>
          </a:bodyPr>
          <a:lstStyle/>
          <a:p>
            <a:pPr algn="ctr">
              <a:lnSpc>
                <a:spcPts val="4409"/>
              </a:lnSpc>
            </a:pPr>
            <a:r>
              <a:rPr lang="en-US" sz="3600" dirty="0">
                <a:solidFill>
                  <a:schemeClr val="bg1"/>
                </a:solidFill>
                <a:latin typeface="Montserrat Classic Bold"/>
              </a:rPr>
              <a:t>BSMHgiveforgood.com</a:t>
            </a:r>
          </a:p>
        </p:txBody>
      </p:sp>
      <p:pic>
        <p:nvPicPr>
          <p:cNvPr id="6" name="Picture 5" descr="A close up of a sign&#10;&#10;Description automatically generated">
            <a:extLst>
              <a:ext uri="{FF2B5EF4-FFF2-40B4-BE49-F238E27FC236}">
                <a16:creationId xmlns:a16="http://schemas.microsoft.com/office/drawing/2014/main" id="{C2B734B6-8F6E-4A71-AE3D-984775E25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512" y="5474147"/>
            <a:ext cx="6584976" cy="48128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3989920164D1458E02DD569FB0CAEC" ma:contentTypeVersion="6" ma:contentTypeDescription="Create a new document." ma:contentTypeScope="" ma:versionID="4dfc3d500aa16fe5c59e4457da5bfd3a">
  <xsd:schema xmlns:xsd="http://www.w3.org/2001/XMLSchema" xmlns:xs="http://www.w3.org/2001/XMLSchema" xmlns:p="http://schemas.microsoft.com/office/2006/metadata/properties" xmlns:ns2="de38d1a3-b157-4f76-8c21-6ec709699950" xmlns:ns3="7e03b64a-db36-4cc5-b7ed-9d51c319646a" targetNamespace="http://schemas.microsoft.com/office/2006/metadata/properties" ma:root="true" ma:fieldsID="ffa8de6587fd035187b53981fae8a503" ns2:_="" ns3:_="">
    <xsd:import namespace="de38d1a3-b157-4f76-8c21-6ec709699950"/>
    <xsd:import namespace="7e03b64a-db36-4cc5-b7ed-9d51c31964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8d1a3-b157-4f76-8c21-6ec7096999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03b64a-db36-4cc5-b7ed-9d51c31964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D3086B-A33E-44E6-99BC-0931752F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38d1a3-b157-4f76-8c21-6ec709699950"/>
    <ds:schemaRef ds:uri="7e03b64a-db36-4cc5-b7ed-9d51c31964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C6B1BD-07B6-4E12-819C-6E85DD0F6A7C}">
  <ds:schemaRefs>
    <ds:schemaRef ds:uri="http://schemas.microsoft.com/sharepoint/v3/contenttype/forms"/>
  </ds:schemaRefs>
</ds:datastoreItem>
</file>

<file path=customXml/itemProps3.xml><?xml version="1.0" encoding="utf-8"?>
<ds:datastoreItem xmlns:ds="http://schemas.openxmlformats.org/officeDocument/2006/customXml" ds:itemID="{8AD03B82-5B77-42BD-A1FD-6FEE04553146}">
  <ds:schemaRefs>
    <ds:schemaRef ds:uri="http://schemas.openxmlformats.org/package/2006/metadata/core-properties"/>
    <ds:schemaRef ds:uri="http://purl.org/dc/elements/1.1/"/>
    <ds:schemaRef ds:uri="http://schemas.microsoft.com/office/infopath/2007/PartnerControls"/>
    <ds:schemaRef ds:uri="http://purl.org/dc/dcmitype/"/>
    <ds:schemaRef ds:uri="http://schemas.microsoft.com/office/2006/metadata/properties"/>
    <ds:schemaRef ds:uri="http://schemas.microsoft.com/office/2006/documentManagement/types"/>
    <ds:schemaRef ds:uri="de38d1a3-b157-4f76-8c21-6ec70969995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346</TotalTime>
  <Words>566</Words>
  <Application>Microsoft Office PowerPoint</Application>
  <PresentationFormat>Custom</PresentationFormat>
  <Paragraphs>77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NAO v.2</dc:title>
  <dc:creator>Bachelder, Emma</dc:creator>
  <cp:lastModifiedBy>Bachelder, Emma</cp:lastModifiedBy>
  <cp:revision>62</cp:revision>
  <dcterms:created xsi:type="dcterms:W3CDTF">2006-08-16T00:00:00Z</dcterms:created>
  <dcterms:modified xsi:type="dcterms:W3CDTF">2020-08-10T20:07:04Z</dcterms:modified>
  <dc:identifier>DAD9jXAfF7Y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0x0101003A3989920164D1458E02DD569FB0CAEC</vt:lpwstr>
  </property>
</Properties>
</file>