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261" r:id="rId6"/>
    <p:sldId id="257" r:id="rId7"/>
    <p:sldId id="259"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ontserrat" panose="020B0604020202020204" charset="0"/>
      <p:regular r:id="rId15"/>
    </p:embeddedFont>
    <p:embeddedFont>
      <p:font typeface="Montserrat Classic Bold"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0" autoAdjust="0"/>
    <p:restoredTop sz="74650" autoAdjust="0"/>
  </p:normalViewPr>
  <p:slideViewPr>
    <p:cSldViewPr>
      <p:cViewPr varScale="1">
        <p:scale>
          <a:sx n="57" d="100"/>
          <a:sy n="57" d="100"/>
        </p:scale>
        <p:origin x="1542" y="84"/>
      </p:cViewPr>
      <p:guideLst>
        <p:guide orient="horz" pos="648"/>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22AFF-A84F-4BFB-86D2-40C71745F07F}"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F3A0A-ED59-4BB5-818F-752D1FE78868}" type="slidenum">
              <a:rPr lang="en-US" smtClean="0"/>
              <a:t>‹#›</a:t>
            </a:fld>
            <a:endParaRPr lang="en-US"/>
          </a:p>
        </p:txBody>
      </p:sp>
    </p:spTree>
    <p:extLst>
      <p:ext uri="{BB962C8B-B14F-4D97-AF65-F5344CB8AC3E}">
        <p14:creationId xmlns:p14="http://schemas.microsoft.com/office/powerpoint/2010/main" val="30500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give@bsmhealth.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presentation notes have been designed to be read verbatim by the leader</a:t>
            </a:r>
          </a:p>
          <a:p>
            <a:pPr lvl="0"/>
            <a:endParaRPr lang="en-US" sz="1200" b="1" kern="1200" dirty="0">
              <a:solidFill>
                <a:schemeClr val="tx1"/>
              </a:solidFill>
              <a:effectLst/>
              <a:latin typeface="+mn-lt"/>
              <a:ea typeface="+mn-ea"/>
              <a:cs typeface="+mn-cs"/>
            </a:endParaRPr>
          </a:p>
          <a:p>
            <a:r>
              <a:rPr lang="en-US" b="1" dirty="0"/>
              <a:t>I want </a:t>
            </a:r>
            <a:r>
              <a:rPr lang="en-US" sz="1200" b="1" kern="1200" dirty="0">
                <a:solidFill>
                  <a:schemeClr val="tx1"/>
                </a:solidFill>
                <a:effectLst/>
                <a:latin typeface="+mn-lt"/>
                <a:ea typeface="+mn-ea"/>
                <a:cs typeface="+mn-cs"/>
              </a:rPr>
              <a:t>to </a:t>
            </a:r>
            <a:r>
              <a:rPr lang="en-US" b="1" dirty="0"/>
              <a:t>share some information</a:t>
            </a:r>
            <a:r>
              <a:rPr lang="en-US" sz="1200" b="1" kern="1200" dirty="0">
                <a:solidFill>
                  <a:schemeClr val="tx1"/>
                </a:solidFill>
                <a:effectLst/>
                <a:latin typeface="+mn-lt"/>
                <a:ea typeface="+mn-ea"/>
                <a:cs typeface="+mn-cs"/>
              </a:rPr>
              <a:t> about the upcoming Bon Secours Mercy Health Associate Campaign</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My goal is to make sure that everyone understands what the Give for Good campaign is and how we all </a:t>
            </a:r>
            <a:r>
              <a:rPr lang="en-US" dirty="0"/>
              <a:t>participate </a:t>
            </a:r>
            <a:r>
              <a:rPr lang="en-US" sz="1200" kern="1200" dirty="0">
                <a:solidFill>
                  <a:schemeClr val="tx1"/>
                </a:solidFill>
                <a:effectLst/>
                <a:latin typeface="+mn-lt"/>
                <a:ea typeface="+mn-ea"/>
                <a:cs typeface="+mn-cs"/>
              </a:rPr>
              <a:t>to strengthen our ministry’s </a:t>
            </a:r>
            <a:r>
              <a:rPr lang="en-US" dirty="0"/>
              <a:t>care for our patients, associates and communities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1</a:t>
            </a:fld>
            <a:endParaRPr lang="en-US"/>
          </a:p>
        </p:txBody>
      </p:sp>
    </p:spTree>
    <p:extLst>
      <p:ext uri="{BB962C8B-B14F-4D97-AF65-F5344CB8AC3E}">
        <p14:creationId xmlns:p14="http://schemas.microsoft.com/office/powerpoint/2010/main" val="40144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is the Give for Good Associate Giving Campaign?</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Campaign is an opportunity for our associates to support our mission through a variety of gift options.</a:t>
            </a:r>
            <a:r>
              <a:rPr lang="en-US" dirty="0"/>
              <a:t> Your contribution can be directed to our community and to a number of programs and special projects.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year’s campaign kicks off on September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and will continue through the entire month of September. Because of the pandemic</a:t>
            </a:r>
            <a:r>
              <a:rPr lang="en-US" dirty="0"/>
              <a:t> and limits on some of the traditional in-person activities</a:t>
            </a:r>
            <a:r>
              <a:rPr lang="en-US" sz="1200" kern="1200" dirty="0">
                <a:solidFill>
                  <a:schemeClr val="tx1"/>
                </a:solidFill>
                <a:effectLst/>
                <a:latin typeface="+mn-lt"/>
                <a:ea typeface="+mn-ea"/>
                <a:cs typeface="+mn-cs"/>
              </a:rPr>
              <a:t>,</a:t>
            </a:r>
            <a:r>
              <a:rPr lang="en-US" dirty="0"/>
              <a:t> you’ll</a:t>
            </a:r>
            <a:r>
              <a:rPr lang="en-US" sz="1200" kern="1200" dirty="0">
                <a:solidFill>
                  <a:schemeClr val="tx1"/>
                </a:solidFill>
                <a:effectLst/>
                <a:latin typeface="+mn-lt"/>
                <a:ea typeface="+mn-ea"/>
                <a:cs typeface="+mn-cs"/>
              </a:rPr>
              <a:t> be receiving campaign information to your home, </a:t>
            </a:r>
            <a:r>
              <a:rPr lang="en-US" dirty="0"/>
              <a:t>by email and in Weekly Update e-newsletter.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2</a:t>
            </a:fld>
            <a:endParaRPr lang="en-US"/>
          </a:p>
        </p:txBody>
      </p:sp>
    </p:spTree>
    <p:extLst>
      <p:ext uri="{BB962C8B-B14F-4D97-AF65-F5344CB8AC3E}">
        <p14:creationId xmlns:p14="http://schemas.microsoft.com/office/powerpoint/2010/main" val="151252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Why is this </a:t>
            </a:r>
            <a:r>
              <a:rPr lang="en-US" b="1" dirty="0"/>
              <a:t>year's campaign</a:t>
            </a:r>
            <a:r>
              <a:rPr lang="en-US" sz="1200" b="1" kern="1200" dirty="0">
                <a:solidFill>
                  <a:schemeClr val="tx1"/>
                </a:solidFill>
                <a:effectLst/>
                <a:latin typeface="+mn-lt"/>
                <a:ea typeface="+mn-ea"/>
                <a:cs typeface="+mn-cs"/>
              </a:rPr>
              <a:t> so important?</a:t>
            </a:r>
            <a:r>
              <a:rPr lang="en-US" b="1" dirty="0"/>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 we all know too well, the pandemic has changed the way the world looks and operates.</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pandemic has brought to light many needs</a:t>
            </a:r>
            <a:r>
              <a:rPr lang="en-US" dirty="0"/>
              <a:t> in our hospital and health system</a:t>
            </a:r>
            <a:r>
              <a:rPr lang="en-US" sz="1200" kern="1200" dirty="0">
                <a:solidFill>
                  <a:schemeClr val="tx1"/>
                </a:solidFill>
                <a:effectLst/>
                <a:latin typeface="+mn-lt"/>
                <a:ea typeface="+mn-ea"/>
                <a:cs typeface="+mn-cs"/>
              </a:rPr>
              <a:t>: clinical, technological, personal – even our own associates needing help.</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of past and current support of associates and community donors, the Bon Secours Mercy Health Foundation provided funding for the Associate Hardship Fund during the pandemic. This fund helped low-census employees make up for lost wages, provided front-line employees with child-care and elder-care needs, and helped furloughed associates supplement unemployment benefits to make them financially whole.</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fund was critical in our time of need</a:t>
            </a:r>
            <a:r>
              <a:rPr lang="en-US" dirty="0"/>
              <a:t>, but associates will continue to have crisis situations and need help even beyond COVID-19. The Associate Hardship Fund has been renamed the Caring for Our Own Fund and contributions are needed </a:t>
            </a:r>
            <a:r>
              <a:rPr lang="en-US" sz="1200" kern="1200" dirty="0">
                <a:solidFill>
                  <a:schemeClr val="tx1"/>
                </a:solidFill>
                <a:effectLst/>
                <a:latin typeface="+mn-lt"/>
                <a:ea typeface="+mn-ea"/>
                <a:cs typeface="+mn-cs"/>
              </a:rPr>
              <a:t>to help replenish it</a:t>
            </a:r>
            <a:r>
              <a:rPr lang="en-US" dirty="0"/>
              <a:t> so our co-workers in a crisis can get help when they need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3</a:t>
            </a:fld>
            <a:endParaRPr lang="en-US"/>
          </a:p>
        </p:txBody>
      </p:sp>
    </p:spTree>
    <p:extLst>
      <p:ext uri="{BB962C8B-B14F-4D97-AF65-F5344CB8AC3E}">
        <p14:creationId xmlns:p14="http://schemas.microsoft.com/office/powerpoint/2010/main" val="40200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How can we help?</a:t>
            </a:r>
          </a:p>
          <a:p>
            <a:pPr lvl="0" rt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know it has been a challenging time for many associates, and each person’s financial circumstances are unique. </a:t>
            </a:r>
            <a:r>
              <a:rPr lang="en-US" dirty="0"/>
              <a:t>Some people need some help. Some people are in a place where they can help others. What</a:t>
            </a:r>
            <a:r>
              <a:rPr lang="en-US" sz="1200" kern="1200" dirty="0">
                <a:solidFill>
                  <a:schemeClr val="tx1"/>
                </a:solidFill>
                <a:effectLst/>
                <a:latin typeface="+mn-lt"/>
                <a:ea typeface="+mn-ea"/>
                <a:cs typeface="+mn-cs"/>
              </a:rPr>
              <a:t> I ask is that you please consider a gift that is comfortable and meaningful to you</a:t>
            </a:r>
            <a:r>
              <a:rPr lang="en-US" dirty="0"/>
              <a:t>, if you are able.</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choice of where you direct your support is personal – you can pick a </a:t>
            </a:r>
            <a:r>
              <a:rPr lang="en-US" dirty="0"/>
              <a:t>program near </a:t>
            </a:r>
            <a:r>
              <a:rPr lang="en-US" sz="1200" kern="1200" dirty="0">
                <a:solidFill>
                  <a:schemeClr val="tx1"/>
                </a:solidFill>
                <a:effectLst/>
                <a:latin typeface="+mn-lt"/>
                <a:ea typeface="+mn-ea"/>
                <a:cs typeface="+mn-cs"/>
              </a:rPr>
              <a:t>and dear to you, or choose to direct your gift to the Greatest Need.</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 of us </a:t>
            </a:r>
            <a:r>
              <a:rPr lang="en-US" dirty="0"/>
              <a:t>can give</a:t>
            </a:r>
            <a:r>
              <a:rPr lang="en-US" sz="1200" kern="1200" dirty="0">
                <a:solidFill>
                  <a:schemeClr val="tx1"/>
                </a:solidFill>
                <a:effectLst/>
                <a:latin typeface="+mn-lt"/>
                <a:ea typeface="+mn-ea"/>
                <a:cs typeface="+mn-cs"/>
              </a:rPr>
              <a:t> or renew at one of </a:t>
            </a:r>
            <a:r>
              <a:rPr lang="en-US" dirty="0"/>
              <a:t>the Giving</a:t>
            </a:r>
            <a:r>
              <a:rPr lang="en-US" sz="1200" kern="1200" dirty="0">
                <a:solidFill>
                  <a:schemeClr val="tx1"/>
                </a:solidFill>
                <a:effectLst/>
                <a:latin typeface="+mn-lt"/>
                <a:ea typeface="+mn-ea"/>
                <a:cs typeface="+mn-cs"/>
              </a:rPr>
              <a:t> Levels</a:t>
            </a:r>
            <a:r>
              <a:rPr lang="en-US" dirty="0"/>
              <a:t> on the screen</a:t>
            </a:r>
            <a:r>
              <a:rPr lang="en-US" sz="1200" kern="1200" dirty="0">
                <a:solidFill>
                  <a:schemeClr val="tx1"/>
                </a:solidFill>
                <a:effectLst/>
                <a:latin typeface="+mn-lt"/>
                <a:ea typeface="+mn-ea"/>
                <a:cs typeface="+mn-cs"/>
              </a:rPr>
              <a:t>: Power Hour, Half Hour Hero, and Lead for Good. Others may only be able to give a few dollars per pay period or a one-time gift.</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we all give what we can, it adds up to a lot of Good. </a:t>
            </a:r>
            <a:r>
              <a:rPr lang="en-US" dirty="0"/>
              <a:t>And the needs of our patients and associates are greater than ever this year.</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9F3A0A-ED59-4BB5-818F-752D1FE78868}" type="slidenum">
              <a:rPr lang="en-US" smtClean="0"/>
              <a:t>4</a:t>
            </a:fld>
            <a:endParaRPr lang="en-US"/>
          </a:p>
        </p:txBody>
      </p:sp>
    </p:spTree>
    <p:extLst>
      <p:ext uri="{BB962C8B-B14F-4D97-AF65-F5344CB8AC3E}">
        <p14:creationId xmlns:p14="http://schemas.microsoft.com/office/powerpoint/2010/main" val="275975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Action Items</a:t>
            </a:r>
          </a:p>
          <a:p>
            <a:pPr lvl="0" rtl="0"/>
            <a:endParaRPr lang="en-US" sz="1200" kern="1200" dirty="0">
              <a:solidFill>
                <a:schemeClr val="tx1"/>
              </a:solidFill>
              <a:effectLst/>
              <a:latin typeface="+mn-lt"/>
              <a:ea typeface="+mn-ea"/>
              <a:cs typeface="+mn-cs"/>
            </a:endParaRPr>
          </a:p>
          <a:p>
            <a:r>
              <a:rPr lang="en-US" dirty="0"/>
              <a:t>More</a:t>
            </a:r>
            <a:r>
              <a:rPr lang="en-US" sz="1200" kern="1200" dirty="0">
                <a:solidFill>
                  <a:schemeClr val="tx1"/>
                </a:solidFill>
                <a:effectLst/>
                <a:latin typeface="+mn-lt"/>
                <a:ea typeface="+mn-ea"/>
                <a:cs typeface="+mn-cs"/>
              </a:rPr>
              <a:t> than 10,000 Bon Secours Mercy Health Associates support the </a:t>
            </a:r>
            <a:r>
              <a:rPr lang="en-US" dirty="0"/>
              <a:t>Foundation's giving campaign </a:t>
            </a:r>
            <a:r>
              <a:rPr lang="en-US" sz="1200" kern="1200" dirty="0">
                <a:solidFill>
                  <a:schemeClr val="tx1"/>
                </a:solidFill>
                <a:effectLst/>
                <a:latin typeface="+mn-lt"/>
                <a:ea typeface="+mn-ea"/>
                <a:cs typeface="+mn-cs"/>
              </a:rPr>
              <a:t>each year.</a:t>
            </a:r>
            <a:r>
              <a:rPr lang="en-US" dirty="0"/>
              <a:t> Many programs and services that help our patients and associates depend on our donations.</a:t>
            </a:r>
            <a:endParaRPr lang="en-US" sz="1200" kern="1200" dirty="0">
              <a:solidFill>
                <a:schemeClr val="tx1"/>
              </a:solidFill>
              <a:effectLst/>
              <a:latin typeface="+mn-lt"/>
              <a:cs typeface="Calibri"/>
            </a:endParaRPr>
          </a:p>
          <a:p>
            <a:pPr lvl="0"/>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You will receive a letter and brochure with giving options for our market </a:t>
            </a:r>
            <a:r>
              <a:rPr lang="en-US" dirty="0"/>
              <a:t>at home </a:t>
            </a:r>
            <a:r>
              <a:rPr lang="en-US" sz="1200" kern="1200" dirty="0">
                <a:solidFill>
                  <a:schemeClr val="tx1"/>
                </a:solidFill>
                <a:effectLst/>
                <a:latin typeface="+mn-lt"/>
                <a:ea typeface="+mn-ea"/>
                <a:cs typeface="+mn-cs"/>
              </a:rPr>
              <a:t>in late August. Please read through the brochure and consider a gift to </a:t>
            </a:r>
            <a:r>
              <a:rPr lang="en-US" dirty="0"/>
              <a:t>programs</a:t>
            </a:r>
            <a:r>
              <a:rPr lang="en-US" sz="1200" kern="1200" dirty="0">
                <a:solidFill>
                  <a:schemeClr val="tx1"/>
                </a:solidFill>
                <a:effectLst/>
                <a:latin typeface="+mn-lt"/>
                <a:ea typeface="+mn-ea"/>
                <a:cs typeface="+mn-cs"/>
              </a:rPr>
              <a:t> that mean the most to you.</a:t>
            </a:r>
            <a:r>
              <a:rPr lang="en-US" dirty="0"/>
              <a:t> </a:t>
            </a:r>
            <a:endParaRPr lang="en-US" sz="1200" kern="1200" dirty="0">
              <a:solidFill>
                <a:schemeClr val="tx1"/>
              </a:solidFill>
              <a:effectLst/>
              <a:latin typeface="+mn-lt"/>
              <a:ea typeface="+mn-ea"/>
              <a:cs typeface="+mn-cs"/>
            </a:endParaRPr>
          </a:p>
          <a:p>
            <a:pPr lvl="0" rtl="0"/>
            <a:endParaRPr lang="en-US" sz="1200" kern="1200" dirty="0">
              <a:solidFill>
                <a:schemeClr val="tx1"/>
              </a:solidFill>
              <a:effectLst/>
              <a:latin typeface="+mn-lt"/>
              <a:ea typeface="+mn-ea"/>
              <a:cs typeface="+mn-cs"/>
            </a:endParaRPr>
          </a:p>
          <a:p>
            <a:r>
              <a:rPr lang="en-US" dirty="0"/>
              <a:t>The fastest and easiest way to give is online at </a:t>
            </a:r>
            <a:r>
              <a:rPr lang="en-US" sz="1200" kern="1200" dirty="0">
                <a:solidFill>
                  <a:schemeClr val="tx1"/>
                </a:solidFill>
                <a:effectLst/>
                <a:latin typeface="+mn-lt"/>
                <a:ea typeface="+mn-ea"/>
                <a:cs typeface="+mn-cs"/>
              </a:rPr>
              <a:t>BSMHgiveforgood.com</a:t>
            </a:r>
            <a:r>
              <a:rPr lang="en-US" dirty="0"/>
              <a:t>. You can give by payroll deduction, donate unused PTO, give by credit card or bank draft.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dirty="0"/>
              <a:t>If you have specific questions about the campaign, you can call email </a:t>
            </a:r>
            <a:r>
              <a:rPr lang="en-US" dirty="0">
                <a:hlinkClick r:id="rId3"/>
              </a:rPr>
              <a:t>give@bsmhealth.org</a:t>
            </a:r>
            <a:r>
              <a:rPr lang="en-US"/>
              <a:t> </a:t>
            </a:r>
            <a:r>
              <a:rPr lang="en-US" sz="1200" kern="1200" dirty="0">
                <a:solidFill>
                  <a:schemeClr val="tx1"/>
                </a:solidFill>
                <a:effectLst/>
                <a:latin typeface="+mn-lt"/>
                <a:ea typeface="+mn-ea"/>
                <a:cs typeface="+mn-cs"/>
              </a:rPr>
              <a:t> </a:t>
            </a:r>
          </a:p>
          <a:p>
            <a:pPr lvl="0" rt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49F3A0A-ED59-4BB5-818F-752D1FE78868}" type="slidenum">
              <a:rPr lang="en-US" smtClean="0"/>
              <a:t>5</a:t>
            </a:fld>
            <a:endParaRPr lang="en-US"/>
          </a:p>
        </p:txBody>
      </p:sp>
    </p:spTree>
    <p:extLst>
      <p:ext uri="{BB962C8B-B14F-4D97-AF65-F5344CB8AC3E}">
        <p14:creationId xmlns:p14="http://schemas.microsoft.com/office/powerpoint/2010/main" val="28638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tanding in front of a building&#10;&#10;Description automatically generated">
            <a:extLst>
              <a:ext uri="{FF2B5EF4-FFF2-40B4-BE49-F238E27FC236}">
                <a16:creationId xmlns:a16="http://schemas.microsoft.com/office/drawing/2014/main" id="{27CF16F4-76D1-4B4E-97D9-B865FF320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795" y="-1230"/>
            <a:ext cx="14826984" cy="10288230"/>
          </a:xfrm>
          <a:prstGeom prst="rect">
            <a:avLst/>
          </a:prstGeom>
        </p:spPr>
      </p:pic>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4"/>
          <a:srcRect b="62653"/>
          <a:stretch/>
        </p:blipFill>
        <p:spPr>
          <a:xfrm rot="5400000">
            <a:off x="-1746737" y="1758463"/>
            <a:ext cx="10287000" cy="6770074"/>
          </a:xfrm>
          <a:prstGeom prst="rect">
            <a:avLst/>
          </a:prstGeom>
          <a:ln>
            <a:noFill/>
          </a:ln>
        </p:spPr>
      </p:pic>
      <p:pic>
        <p:nvPicPr>
          <p:cNvPr id="8" name="Picture 7" descr="A picture containing drawing&#10;&#10;Description automatically generated">
            <a:extLst>
              <a:ext uri="{FF2B5EF4-FFF2-40B4-BE49-F238E27FC236}">
                <a16:creationId xmlns:a16="http://schemas.microsoft.com/office/drawing/2014/main" id="{F24306EB-1002-42CC-BEA4-E5AE6A179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08" y="3027017"/>
            <a:ext cx="5776709" cy="4230506"/>
          </a:xfrm>
          <a:prstGeom prst="rect">
            <a:avLst/>
          </a:prstGeom>
        </p:spPr>
      </p:pic>
      <p:sp>
        <p:nvSpPr>
          <p:cNvPr id="4" name="TextBox 3">
            <a:extLst>
              <a:ext uri="{FF2B5EF4-FFF2-40B4-BE49-F238E27FC236}">
                <a16:creationId xmlns:a16="http://schemas.microsoft.com/office/drawing/2014/main" id="{376ADA97-0F34-44D4-972B-9235159BAB4A}"/>
              </a:ext>
            </a:extLst>
          </p:cNvPr>
          <p:cNvSpPr txBox="1"/>
          <p:nvPr/>
        </p:nvSpPr>
        <p:spPr>
          <a:xfrm>
            <a:off x="1225062" y="7810500"/>
            <a:ext cx="4343400" cy="830997"/>
          </a:xfrm>
          <a:prstGeom prst="rect">
            <a:avLst/>
          </a:prstGeom>
          <a:noFill/>
        </p:spPr>
        <p:txBody>
          <a:bodyPr wrap="square" rtlCol="0">
            <a:spAutoFit/>
          </a:bodyPr>
          <a:lstStyle/>
          <a:p>
            <a:pPr algn="ctr"/>
            <a:r>
              <a:rPr lang="en-US" sz="2400" b="1" dirty="0">
                <a:solidFill>
                  <a:schemeClr val="bg1"/>
                </a:solidFill>
                <a:latin typeface="Montserrat" panose="020B0604020202020204" charset="0"/>
              </a:rPr>
              <a:t>Bon Secours </a:t>
            </a:r>
            <a:r>
              <a:rPr lang="en-US" sz="2400" b="1">
                <a:solidFill>
                  <a:schemeClr val="bg1"/>
                </a:solidFill>
                <a:latin typeface="Montserrat" panose="020B0604020202020204" charset="0"/>
              </a:rPr>
              <a:t>Mercy Health Foundation</a:t>
            </a:r>
            <a:endParaRPr lang="en-US" sz="2400" b="1" dirty="0">
              <a:solidFill>
                <a:schemeClr val="bg1"/>
              </a:solidFill>
              <a:latin typeface="Montserrat"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3"/>
          <a:srcRect b="62653"/>
          <a:stretch/>
        </p:blipFill>
        <p:spPr>
          <a:xfrm>
            <a:off x="0" y="1"/>
            <a:ext cx="18317816" cy="3848100"/>
          </a:xfrm>
          <a:prstGeom prst="rect">
            <a:avLst/>
          </a:prstGeom>
          <a:ln>
            <a:noFill/>
          </a:ln>
        </p:spPr>
      </p:pic>
      <p:sp>
        <p:nvSpPr>
          <p:cNvPr id="2" name="TextBox 2"/>
          <p:cNvSpPr txBox="1"/>
          <p:nvPr/>
        </p:nvSpPr>
        <p:spPr>
          <a:xfrm>
            <a:off x="746734" y="413205"/>
            <a:ext cx="16764715" cy="1758495"/>
          </a:xfrm>
          <a:prstGeom prst="rect">
            <a:avLst/>
          </a:prstGeom>
        </p:spPr>
        <p:txBody>
          <a:bodyPr lIns="0" tIns="0" rIns="0" bIns="0" rtlCol="0" anchor="t">
            <a:spAutoFit/>
          </a:bodyPr>
          <a:lstStyle/>
          <a:p>
            <a:pPr algn="ctr">
              <a:lnSpc>
                <a:spcPts val="15840"/>
              </a:lnSpc>
            </a:pPr>
            <a:r>
              <a:rPr lang="en-US" sz="9600" dirty="0">
                <a:solidFill>
                  <a:schemeClr val="bg1"/>
                </a:solidFill>
                <a:latin typeface="Montserrat Classic Bold"/>
              </a:rPr>
              <a:t>WHAT IS GIVE FOR GOOD?</a:t>
            </a:r>
          </a:p>
        </p:txBody>
      </p:sp>
      <p:sp>
        <p:nvSpPr>
          <p:cNvPr id="4" name="TextBox 4"/>
          <p:cNvSpPr txBox="1"/>
          <p:nvPr/>
        </p:nvSpPr>
        <p:spPr>
          <a:xfrm>
            <a:off x="934692" y="2073430"/>
            <a:ext cx="16388798" cy="700513"/>
          </a:xfrm>
          <a:prstGeom prst="rect">
            <a:avLst/>
          </a:prstGeom>
        </p:spPr>
        <p:txBody>
          <a:bodyPr wrap="square" lIns="0" tIns="0" rIns="0" bIns="0" rtlCol="0" anchor="t">
            <a:spAutoFit/>
          </a:bodyPr>
          <a:lstStyle/>
          <a:p>
            <a:pPr algn="ctr">
              <a:lnSpc>
                <a:spcPts val="5880"/>
              </a:lnSpc>
            </a:pPr>
            <a:r>
              <a:rPr lang="en-US" sz="3600" b="1" dirty="0">
                <a:solidFill>
                  <a:srgbClr val="00BC50"/>
                </a:solidFill>
                <a:latin typeface="Montserrat"/>
              </a:rPr>
              <a:t>OUR ANNUAL ASSOCIATE GIVING CAMPAIGN</a:t>
            </a:r>
          </a:p>
        </p:txBody>
      </p:sp>
      <p:sp>
        <p:nvSpPr>
          <p:cNvPr id="3" name="TextBox 2">
            <a:extLst>
              <a:ext uri="{FF2B5EF4-FFF2-40B4-BE49-F238E27FC236}">
                <a16:creationId xmlns:a16="http://schemas.microsoft.com/office/drawing/2014/main" id="{2BA8B557-B296-4671-A868-6237A6EE173A}"/>
              </a:ext>
            </a:extLst>
          </p:cNvPr>
          <p:cNvSpPr txBox="1"/>
          <p:nvPr/>
        </p:nvSpPr>
        <p:spPr>
          <a:xfrm>
            <a:off x="1219200" y="4776269"/>
            <a:ext cx="15621000" cy="3477875"/>
          </a:xfrm>
          <a:prstGeom prst="rect">
            <a:avLst/>
          </a:prstGeom>
          <a:noFill/>
        </p:spPr>
        <p:txBody>
          <a:bodyPr wrap="square" rtlCol="0">
            <a:spAutoFit/>
          </a:bodyPr>
          <a:lstStyle/>
          <a:p>
            <a:pPr algn="ctr"/>
            <a:r>
              <a:rPr lang="en-US" sz="4400" b="1" dirty="0">
                <a:latin typeface="Montserrat" panose="020B0604020202020204" charset="0"/>
              </a:rPr>
              <a:t>The Campaign is an opportunity for Associates to support the mission of Bon Secours Mercy Health through a variety of gift options that benefit our patients, associates, and the local communities we serve. </a:t>
            </a:r>
          </a:p>
        </p:txBody>
      </p:sp>
    </p:spTree>
    <p:extLst>
      <p:ext uri="{BB962C8B-B14F-4D97-AF65-F5344CB8AC3E}">
        <p14:creationId xmlns:p14="http://schemas.microsoft.com/office/powerpoint/2010/main" val="421334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8BBF8F-1BB0-E64C-AE43-43C0603AA445}"/>
              </a:ext>
            </a:extLst>
          </p:cNvPr>
          <p:cNvPicPr>
            <a:picLocks noChangeAspect="1"/>
          </p:cNvPicPr>
          <p:nvPr/>
        </p:nvPicPr>
        <p:blipFill>
          <a:blip r:embed="rId3"/>
          <a:stretch>
            <a:fillRect/>
          </a:stretch>
        </p:blipFill>
        <p:spPr>
          <a:xfrm>
            <a:off x="0" y="0"/>
            <a:ext cx="18288000" cy="10287000"/>
          </a:xfrm>
          <a:prstGeom prst="rect">
            <a:avLst/>
          </a:prstGeom>
          <a:ln>
            <a:noFill/>
          </a:ln>
        </p:spPr>
      </p:pic>
      <p:sp>
        <p:nvSpPr>
          <p:cNvPr id="2" name="TextBox 2"/>
          <p:cNvSpPr txBox="1"/>
          <p:nvPr/>
        </p:nvSpPr>
        <p:spPr>
          <a:xfrm>
            <a:off x="259835" y="959152"/>
            <a:ext cx="17799565" cy="2410916"/>
          </a:xfrm>
          <a:prstGeom prst="rect">
            <a:avLst/>
          </a:prstGeom>
        </p:spPr>
        <p:txBody>
          <a:bodyPr wrap="square" lIns="0" tIns="0" rIns="0" bIns="0" rtlCol="0" anchor="t">
            <a:spAutoFit/>
          </a:bodyPr>
          <a:lstStyle/>
          <a:p>
            <a:pPr algn="ctr">
              <a:lnSpc>
                <a:spcPts val="9420"/>
              </a:lnSpc>
            </a:pPr>
            <a:r>
              <a:rPr lang="en-US" sz="9600" dirty="0">
                <a:solidFill>
                  <a:schemeClr val="bg1"/>
                </a:solidFill>
                <a:latin typeface="Montserrat Classic Bold"/>
              </a:rPr>
              <a:t>WHY IS GIVE FOR GOOD SO IMPORTANT THIS YEAR?</a:t>
            </a:r>
          </a:p>
        </p:txBody>
      </p:sp>
      <p:sp>
        <p:nvSpPr>
          <p:cNvPr id="3" name="TextBox 3"/>
          <p:cNvSpPr txBox="1"/>
          <p:nvPr/>
        </p:nvSpPr>
        <p:spPr>
          <a:xfrm>
            <a:off x="1676400" y="3658141"/>
            <a:ext cx="14706600" cy="512961"/>
          </a:xfrm>
          <a:prstGeom prst="rect">
            <a:avLst/>
          </a:prstGeom>
        </p:spPr>
        <p:txBody>
          <a:bodyPr wrap="square" lIns="0" tIns="0" rIns="0" bIns="0" rtlCol="0" anchor="t">
            <a:spAutoFit/>
          </a:bodyPr>
          <a:lstStyle/>
          <a:p>
            <a:pPr algn="ctr">
              <a:lnSpc>
                <a:spcPts val="4000"/>
              </a:lnSpc>
            </a:pPr>
            <a:r>
              <a:rPr lang="en-US" sz="3600" b="1" dirty="0">
                <a:solidFill>
                  <a:srgbClr val="00BC50"/>
                </a:solidFill>
                <a:latin typeface="Montserrat"/>
              </a:rPr>
              <a:t>WHEN WE GIVE, WE IMPACT THOSE WHO NEED HELP</a:t>
            </a:r>
          </a:p>
        </p:txBody>
      </p:sp>
      <p:pic>
        <p:nvPicPr>
          <p:cNvPr id="5" name="Picture 5"/>
          <p:cNvPicPr>
            <a:picLocks noChangeAspect="1"/>
          </p:cNvPicPr>
          <p:nvPr/>
        </p:nvPicPr>
        <p:blipFill>
          <a:blip r:embed="rId4"/>
          <a:srcRect/>
          <a:stretch>
            <a:fillRect/>
          </a:stretch>
        </p:blipFill>
        <p:spPr>
          <a:xfrm>
            <a:off x="7495781" y="5143500"/>
            <a:ext cx="3283212" cy="3283212"/>
          </a:xfrm>
          <a:prstGeom prst="rect">
            <a:avLst/>
          </a:prstGeom>
        </p:spPr>
      </p:pic>
      <p:pic>
        <p:nvPicPr>
          <p:cNvPr id="6" name="Picture 6"/>
          <p:cNvPicPr>
            <a:picLocks noChangeAspect="1"/>
          </p:cNvPicPr>
          <p:nvPr/>
        </p:nvPicPr>
        <p:blipFill>
          <a:blip r:embed="rId5"/>
          <a:srcRect/>
          <a:stretch>
            <a:fillRect/>
          </a:stretch>
        </p:blipFill>
        <p:spPr>
          <a:xfrm>
            <a:off x="12530599" y="5143500"/>
            <a:ext cx="3283212" cy="3283212"/>
          </a:xfrm>
          <a:prstGeom prst="rect">
            <a:avLst/>
          </a:prstGeom>
        </p:spPr>
      </p:pic>
      <p:sp>
        <p:nvSpPr>
          <p:cNvPr id="7" name="TextBox 7"/>
          <p:cNvSpPr txBox="1"/>
          <p:nvPr/>
        </p:nvSpPr>
        <p:spPr>
          <a:xfrm>
            <a:off x="259835" y="5431573"/>
            <a:ext cx="11654235" cy="306705"/>
          </a:xfrm>
          <a:prstGeom prst="rect">
            <a:avLst/>
          </a:prstGeom>
        </p:spPr>
        <p:txBody>
          <a:bodyPr lIns="0" tIns="0" rIns="0" bIns="0" rtlCol="0" anchor="t">
            <a:spAutoFit/>
          </a:bodyPr>
          <a:lstStyle/>
          <a:p>
            <a:pPr algn="ctr">
              <a:lnSpc>
                <a:spcPts val="2520"/>
              </a:lnSpc>
            </a:pPr>
            <a:endParaRPr/>
          </a:p>
        </p:txBody>
      </p:sp>
      <p:sp>
        <p:nvSpPr>
          <p:cNvPr id="8" name="TextBox 8"/>
          <p:cNvSpPr txBox="1"/>
          <p:nvPr/>
        </p:nvSpPr>
        <p:spPr>
          <a:xfrm>
            <a:off x="2073512" y="8537316"/>
            <a:ext cx="3608592" cy="501548"/>
          </a:xfrm>
          <a:prstGeom prst="rect">
            <a:avLst/>
          </a:prstGeom>
        </p:spPr>
        <p:txBody>
          <a:bodyPr lIns="0" tIns="0" rIns="0" bIns="0" rtlCol="0" anchor="t">
            <a:spAutoFit/>
          </a:bodyPr>
          <a:lstStyle/>
          <a:p>
            <a:pPr algn="ctr">
              <a:lnSpc>
                <a:spcPts val="4409"/>
              </a:lnSpc>
            </a:pPr>
            <a:r>
              <a:rPr lang="en-US" sz="3200" dirty="0">
                <a:solidFill>
                  <a:srgbClr val="000000"/>
                </a:solidFill>
                <a:latin typeface="Montserrat Classic Bold"/>
              </a:rPr>
              <a:t> </a:t>
            </a:r>
            <a:r>
              <a:rPr lang="en-US" sz="3200" dirty="0">
                <a:solidFill>
                  <a:schemeClr val="bg1"/>
                </a:solidFill>
                <a:latin typeface="Montserrat Classic Bold"/>
              </a:rPr>
              <a:t>OUR PATIENTS</a:t>
            </a:r>
          </a:p>
        </p:txBody>
      </p:sp>
      <p:sp>
        <p:nvSpPr>
          <p:cNvPr id="9" name="TextBox 9"/>
          <p:cNvSpPr txBox="1"/>
          <p:nvPr/>
        </p:nvSpPr>
        <p:spPr>
          <a:xfrm>
            <a:off x="6781800" y="8537316"/>
            <a:ext cx="4724400" cy="512769"/>
          </a:xfrm>
          <a:prstGeom prst="rect">
            <a:avLst/>
          </a:prstGeom>
        </p:spPr>
        <p:txBody>
          <a:bodyPr wrap="square" lIns="0" tIns="0" rIns="0" bIns="0" rtlCol="0" anchor="t">
            <a:spAutoFit/>
          </a:bodyPr>
          <a:lstStyle/>
          <a:p>
            <a:pPr algn="ctr">
              <a:lnSpc>
                <a:spcPts val="4409"/>
              </a:lnSpc>
            </a:pPr>
            <a:r>
              <a:rPr lang="en-US" sz="3200" dirty="0">
                <a:solidFill>
                  <a:schemeClr val="bg1"/>
                </a:solidFill>
                <a:latin typeface="Montserrat Classic Bold"/>
              </a:rPr>
              <a:t>OUR ASSOCIATES</a:t>
            </a:r>
          </a:p>
        </p:txBody>
      </p:sp>
      <p:sp>
        <p:nvSpPr>
          <p:cNvPr id="10" name="TextBox 10"/>
          <p:cNvSpPr txBox="1"/>
          <p:nvPr/>
        </p:nvSpPr>
        <p:spPr>
          <a:xfrm>
            <a:off x="11961411" y="8537316"/>
            <a:ext cx="4421589" cy="501548"/>
          </a:xfrm>
          <a:prstGeom prst="rect">
            <a:avLst/>
          </a:prstGeom>
        </p:spPr>
        <p:txBody>
          <a:bodyPr wrap="square" lIns="0" tIns="0" rIns="0" bIns="0" rtlCol="0" anchor="t">
            <a:spAutoFit/>
          </a:bodyPr>
          <a:lstStyle/>
          <a:p>
            <a:pPr algn="ctr">
              <a:lnSpc>
                <a:spcPts val="4409"/>
              </a:lnSpc>
            </a:pPr>
            <a:r>
              <a:rPr lang="en-US" sz="3200" dirty="0">
                <a:solidFill>
                  <a:schemeClr val="bg1"/>
                </a:solidFill>
                <a:latin typeface="Montserrat Classic Bold"/>
              </a:rPr>
              <a:t>OUR COMMUNITIES</a:t>
            </a:r>
          </a:p>
        </p:txBody>
      </p:sp>
      <p:pic>
        <p:nvPicPr>
          <p:cNvPr id="17" name="Picture 16" descr="A close up of a sign&#10;&#10;Description automatically generated">
            <a:extLst>
              <a:ext uri="{FF2B5EF4-FFF2-40B4-BE49-F238E27FC236}">
                <a16:creationId xmlns:a16="http://schemas.microsoft.com/office/drawing/2014/main" id="{A03E69F0-C785-914A-9950-B3C9C3E34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8956" y="5431573"/>
            <a:ext cx="3016399" cy="28135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FB797-0799-F649-A3CE-9D4311419E82}"/>
              </a:ext>
            </a:extLst>
          </p:cNvPr>
          <p:cNvPicPr>
            <a:picLocks noChangeAspect="1"/>
          </p:cNvPicPr>
          <p:nvPr/>
        </p:nvPicPr>
        <p:blipFill>
          <a:blip r:embed="rId3"/>
          <a:stretch>
            <a:fillRect/>
          </a:stretch>
        </p:blipFill>
        <p:spPr>
          <a:xfrm>
            <a:off x="0" y="0"/>
            <a:ext cx="18288000" cy="4152900"/>
          </a:xfrm>
          <a:prstGeom prst="rect">
            <a:avLst/>
          </a:prstGeom>
          <a:ln>
            <a:noFill/>
          </a:ln>
        </p:spPr>
      </p:pic>
      <p:sp>
        <p:nvSpPr>
          <p:cNvPr id="3" name="TextBox 3"/>
          <p:cNvSpPr txBox="1"/>
          <p:nvPr/>
        </p:nvSpPr>
        <p:spPr>
          <a:xfrm>
            <a:off x="134384" y="723900"/>
            <a:ext cx="18019233" cy="1436370"/>
          </a:xfrm>
          <a:prstGeom prst="rect">
            <a:avLst/>
          </a:prstGeom>
        </p:spPr>
        <p:txBody>
          <a:bodyPr lIns="0" tIns="0" rIns="0" bIns="0" rtlCol="0" anchor="t">
            <a:spAutoFit/>
          </a:bodyPr>
          <a:lstStyle/>
          <a:p>
            <a:pPr algn="ctr">
              <a:lnSpc>
                <a:spcPts val="10920"/>
              </a:lnSpc>
            </a:pPr>
            <a:r>
              <a:rPr lang="en-US" sz="9600" dirty="0">
                <a:solidFill>
                  <a:schemeClr val="bg1"/>
                </a:solidFill>
                <a:latin typeface="Montserrat Classic Bold"/>
              </a:rPr>
              <a:t>HOW CAN YOU HELP?</a:t>
            </a:r>
          </a:p>
        </p:txBody>
      </p:sp>
      <p:sp>
        <p:nvSpPr>
          <p:cNvPr id="4" name="TextBox 4"/>
          <p:cNvSpPr txBox="1"/>
          <p:nvPr/>
        </p:nvSpPr>
        <p:spPr>
          <a:xfrm>
            <a:off x="1590262" y="2375612"/>
            <a:ext cx="15249938" cy="764889"/>
          </a:xfrm>
          <a:prstGeom prst="rect">
            <a:avLst/>
          </a:prstGeom>
        </p:spPr>
        <p:txBody>
          <a:bodyPr wrap="square" lIns="0" tIns="0" rIns="0" bIns="0" rtlCol="0" anchor="t">
            <a:spAutoFit/>
          </a:bodyPr>
          <a:lstStyle/>
          <a:p>
            <a:pPr algn="ctr">
              <a:lnSpc>
                <a:spcPts val="2940"/>
              </a:lnSpc>
            </a:pPr>
            <a:r>
              <a:rPr lang="en-US" sz="3600" b="1" dirty="0">
                <a:solidFill>
                  <a:srgbClr val="00BC50"/>
                </a:solidFill>
                <a:latin typeface="Montserrat"/>
              </a:rPr>
              <a:t>MAKE A GIVE FOR GOOD DONATION</a:t>
            </a:r>
          </a:p>
          <a:p>
            <a:pPr algn="ctr">
              <a:lnSpc>
                <a:spcPts val="2940"/>
              </a:lnSpc>
            </a:pPr>
            <a:r>
              <a:rPr lang="en-US" sz="3600" b="1" dirty="0">
                <a:solidFill>
                  <a:srgbClr val="00BC50"/>
                </a:solidFill>
                <a:latin typeface="Montserrat"/>
              </a:rPr>
              <a:t> THAT FITS YOUR PERSONAL CIRCUMSTANCES</a:t>
            </a:r>
          </a:p>
        </p:txBody>
      </p:sp>
      <p:sp>
        <p:nvSpPr>
          <p:cNvPr id="2" name="Rectangle 1">
            <a:extLst>
              <a:ext uri="{FF2B5EF4-FFF2-40B4-BE49-F238E27FC236}">
                <a16:creationId xmlns:a16="http://schemas.microsoft.com/office/drawing/2014/main" id="{BA236436-FED1-4034-8B17-DAFDEB690EC6}"/>
              </a:ext>
            </a:extLst>
          </p:cNvPr>
          <p:cNvSpPr/>
          <p:nvPr/>
        </p:nvSpPr>
        <p:spPr>
          <a:xfrm>
            <a:off x="1580430" y="5143500"/>
            <a:ext cx="15707138" cy="3785652"/>
          </a:xfrm>
          <a:prstGeom prst="rect">
            <a:avLst/>
          </a:prstGeom>
        </p:spPr>
        <p:txBody>
          <a:bodyPr wrap="square">
            <a:spAutoFit/>
          </a:bodyPr>
          <a:lstStyle/>
          <a:p>
            <a:r>
              <a:rPr lang="en-US" sz="4800" b="1" dirty="0">
                <a:latin typeface="Montserrat" panose="020B0604020202020204" charset="0"/>
              </a:rPr>
              <a:t>POWER HOUR : </a:t>
            </a:r>
            <a:r>
              <a:rPr lang="en-US" sz="4800" dirty="0">
                <a:latin typeface="Montserrat" panose="020B0604020202020204" charset="0"/>
              </a:rPr>
              <a:t>1 hour of pay per pay period</a:t>
            </a:r>
          </a:p>
          <a:p>
            <a:endParaRPr lang="en-US" sz="4800" dirty="0">
              <a:latin typeface="Montserrat" panose="020B0604020202020204" charset="0"/>
            </a:endParaRPr>
          </a:p>
          <a:p>
            <a:r>
              <a:rPr lang="en-US" sz="4800" b="1" dirty="0">
                <a:latin typeface="Montserrat" panose="020B0604020202020204" charset="0"/>
              </a:rPr>
              <a:t>HALF HOUR HERO : </a:t>
            </a:r>
            <a:r>
              <a:rPr lang="en-US" sz="4800" dirty="0">
                <a:latin typeface="Montserrat" panose="020B0604020202020204" charset="0"/>
              </a:rPr>
              <a:t>½ hour of pay per pay period</a:t>
            </a:r>
          </a:p>
          <a:p>
            <a:endParaRPr lang="en-US" sz="4800" dirty="0">
              <a:latin typeface="Montserrat" panose="020B0604020202020204" charset="0"/>
            </a:endParaRPr>
          </a:p>
          <a:p>
            <a:r>
              <a:rPr lang="en-US" sz="4800" b="1" dirty="0">
                <a:latin typeface="Montserrat" panose="020B0604020202020204" charset="0"/>
              </a:rPr>
              <a:t>LEAD FOR GOOD: </a:t>
            </a:r>
            <a:r>
              <a:rPr lang="en-US" sz="4800" dirty="0">
                <a:latin typeface="Montserrat" panose="020B0604020202020204" charset="0"/>
              </a:rPr>
              <a:t>$1,000 gift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6F7BDB-D299-4A4F-82E3-1E3AA152397D}"/>
              </a:ext>
            </a:extLst>
          </p:cNvPr>
          <p:cNvPicPr>
            <a:picLocks noChangeAspect="1"/>
          </p:cNvPicPr>
          <p:nvPr/>
        </p:nvPicPr>
        <p:blipFill rotWithShape="1">
          <a:blip r:embed="rId3"/>
          <a:srcRect t="1" b="50081"/>
          <a:stretch/>
        </p:blipFill>
        <p:spPr>
          <a:xfrm>
            <a:off x="0" y="1"/>
            <a:ext cx="18317816" cy="5143500"/>
          </a:xfrm>
          <a:prstGeom prst="rect">
            <a:avLst/>
          </a:prstGeom>
        </p:spPr>
      </p:pic>
      <p:sp>
        <p:nvSpPr>
          <p:cNvPr id="2" name="TextBox 2"/>
          <p:cNvSpPr txBox="1"/>
          <p:nvPr/>
        </p:nvSpPr>
        <p:spPr>
          <a:xfrm>
            <a:off x="146290" y="574787"/>
            <a:ext cx="18019233" cy="2795637"/>
          </a:xfrm>
          <a:prstGeom prst="rect">
            <a:avLst/>
          </a:prstGeom>
        </p:spPr>
        <p:txBody>
          <a:bodyPr lIns="0" tIns="0" rIns="0" bIns="0" rtlCol="0" anchor="t">
            <a:spAutoFit/>
          </a:bodyPr>
          <a:lstStyle/>
          <a:p>
            <a:pPr algn="ctr">
              <a:lnSpc>
                <a:spcPts val="10920"/>
              </a:lnSpc>
            </a:pPr>
            <a:r>
              <a:rPr lang="en-US" sz="9600" dirty="0">
                <a:solidFill>
                  <a:schemeClr val="bg1"/>
                </a:solidFill>
                <a:latin typeface="Montserrat Classic Bold"/>
              </a:rPr>
              <a:t>GIVE FOR GOOD.</a:t>
            </a:r>
          </a:p>
          <a:p>
            <a:pPr algn="ctr">
              <a:lnSpc>
                <a:spcPts val="10920"/>
              </a:lnSpc>
            </a:pPr>
            <a:r>
              <a:rPr lang="en-US" sz="9600" dirty="0">
                <a:solidFill>
                  <a:schemeClr val="bg1"/>
                </a:solidFill>
                <a:latin typeface="Montserrat Classic Bold"/>
              </a:rPr>
              <a:t>THAT'S THE POWER OF US. </a:t>
            </a:r>
          </a:p>
        </p:txBody>
      </p:sp>
      <p:sp>
        <p:nvSpPr>
          <p:cNvPr id="4" name="TextBox 4"/>
          <p:cNvSpPr txBox="1"/>
          <p:nvPr/>
        </p:nvSpPr>
        <p:spPr>
          <a:xfrm>
            <a:off x="-47625" y="3377952"/>
            <a:ext cx="18288000" cy="387863"/>
          </a:xfrm>
          <a:prstGeom prst="rect">
            <a:avLst/>
          </a:prstGeom>
        </p:spPr>
        <p:txBody>
          <a:bodyPr wrap="square" lIns="0" tIns="0" rIns="0" bIns="0" rtlCol="0" anchor="t">
            <a:spAutoFit/>
          </a:bodyPr>
          <a:lstStyle/>
          <a:p>
            <a:pPr algn="ctr">
              <a:lnSpc>
                <a:spcPts val="3240"/>
              </a:lnSpc>
            </a:pPr>
            <a:r>
              <a:rPr lang="en-US" sz="2400" b="1" dirty="0">
                <a:solidFill>
                  <a:schemeClr val="bg1"/>
                </a:solidFill>
                <a:latin typeface="Montserrat"/>
              </a:rPr>
              <a:t>Together, we can make good happen right where we live and work. </a:t>
            </a:r>
          </a:p>
        </p:txBody>
      </p:sp>
      <p:sp>
        <p:nvSpPr>
          <p:cNvPr id="5" name="TextBox 5"/>
          <p:cNvSpPr txBox="1"/>
          <p:nvPr/>
        </p:nvSpPr>
        <p:spPr>
          <a:xfrm>
            <a:off x="5105400" y="4076700"/>
            <a:ext cx="8077200" cy="512769"/>
          </a:xfrm>
          <a:prstGeom prst="rect">
            <a:avLst/>
          </a:prstGeom>
        </p:spPr>
        <p:txBody>
          <a:bodyPr wrap="square" lIns="0" tIns="0" rIns="0" bIns="0" rtlCol="0" anchor="t">
            <a:spAutoFit/>
          </a:bodyPr>
          <a:lstStyle/>
          <a:p>
            <a:pPr algn="ctr">
              <a:lnSpc>
                <a:spcPts val="4409"/>
              </a:lnSpc>
            </a:pPr>
            <a:r>
              <a:rPr lang="en-US" sz="3600" dirty="0">
                <a:solidFill>
                  <a:schemeClr val="bg1"/>
                </a:solidFill>
                <a:latin typeface="Montserrat Classic Bold"/>
              </a:rPr>
              <a:t>BSMHgiveforgood.com</a:t>
            </a:r>
          </a:p>
        </p:txBody>
      </p:sp>
      <p:pic>
        <p:nvPicPr>
          <p:cNvPr id="6" name="Picture 5" descr="A close up of a sign&#10;&#10;Description automatically generated">
            <a:extLst>
              <a:ext uri="{FF2B5EF4-FFF2-40B4-BE49-F238E27FC236}">
                <a16:creationId xmlns:a16="http://schemas.microsoft.com/office/drawing/2014/main" id="{C2B734B6-8F6E-4A71-AE3D-984775E2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12" y="5474147"/>
            <a:ext cx="6584976" cy="48128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989920164D1458E02DD569FB0CAEC" ma:contentTypeVersion="6" ma:contentTypeDescription="Create a new document." ma:contentTypeScope="" ma:versionID="4dfc3d500aa16fe5c59e4457da5bfd3a">
  <xsd:schema xmlns:xsd="http://www.w3.org/2001/XMLSchema" xmlns:xs="http://www.w3.org/2001/XMLSchema" xmlns:p="http://schemas.microsoft.com/office/2006/metadata/properties" xmlns:ns2="de38d1a3-b157-4f76-8c21-6ec709699950" xmlns:ns3="7e03b64a-db36-4cc5-b7ed-9d51c319646a" targetNamespace="http://schemas.microsoft.com/office/2006/metadata/properties" ma:root="true" ma:fieldsID="ffa8de6587fd035187b53981fae8a503" ns2:_="" ns3:_="">
    <xsd:import namespace="de38d1a3-b157-4f76-8c21-6ec709699950"/>
    <xsd:import namespace="7e03b64a-db36-4cc5-b7ed-9d51c31964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8d1a3-b157-4f76-8c21-6ec709699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03b64a-db36-4cc5-b7ed-9d51c3196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3086B-A33E-44E6-99BC-0931752F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8d1a3-b157-4f76-8c21-6ec709699950"/>
    <ds:schemaRef ds:uri="7e03b64a-db36-4cc5-b7ed-9d51c3196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03B82-5B77-42BD-A1FD-6FEE04553146}">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7e03b64a-db36-4cc5-b7ed-9d51c319646a"/>
    <ds:schemaRef ds:uri="http://schemas.microsoft.com/office/infopath/2007/PartnerControls"/>
    <ds:schemaRef ds:uri="de38d1a3-b157-4f76-8c21-6ec709699950"/>
  </ds:schemaRefs>
</ds:datastoreItem>
</file>

<file path=customXml/itemProps3.xml><?xml version="1.0" encoding="utf-8"?>
<ds:datastoreItem xmlns:ds="http://schemas.openxmlformats.org/officeDocument/2006/customXml" ds:itemID="{A7C6B1BD-07B6-4E12-819C-6E85DD0F6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TotalTime>
  <Words>402</Words>
  <Application>Microsoft Office PowerPoint</Application>
  <PresentationFormat>Custom</PresentationFormat>
  <Paragraphs>67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Montserrat</vt:lpstr>
      <vt:lpstr>Montserrat Classic Bold</vt: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NAO v.2</dc:title>
  <dc:creator>Bachelder, Emma</dc:creator>
  <cp:lastModifiedBy>Bachelder, Emma</cp:lastModifiedBy>
  <cp:revision>66</cp:revision>
  <dcterms:created xsi:type="dcterms:W3CDTF">2006-08-16T00:00:00Z</dcterms:created>
  <dcterms:modified xsi:type="dcterms:W3CDTF">2020-08-20T14:35:48Z</dcterms:modified>
  <dc:identifier>DAD9jXAfF7Y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0x0101003A3989920164D1458E02DD569FB0CAEC</vt:lpwstr>
  </property>
</Properties>
</file>