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61" r:id="rId3"/>
    <p:sldId id="262" r:id="rId4"/>
    <p:sldId id="258" r:id="rId5"/>
    <p:sldId id="259" r:id="rId6"/>
    <p:sldId id="268" r:id="rId7"/>
    <p:sldId id="265" r:id="rId8"/>
    <p:sldId id="267" r:id="rId9"/>
    <p:sldId id="26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208" autoAdjust="0"/>
  </p:normalViewPr>
  <p:slideViewPr>
    <p:cSldViewPr snapToGrid="0">
      <p:cViewPr varScale="1">
        <p:scale>
          <a:sx n="83" d="100"/>
          <a:sy n="83" d="100"/>
        </p:scale>
        <p:origin x="16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dirty="0"/>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give@bsmhealth.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presentation notes have been designed to be read verbatim by the leader</a:t>
            </a:r>
          </a:p>
          <a:p>
            <a:pPr lvl="0"/>
            <a:endParaRPr lang="en-US" sz="1200" b="1" kern="1200" dirty="0">
              <a:solidFill>
                <a:schemeClr val="tx1"/>
              </a:solidFill>
              <a:effectLst/>
              <a:latin typeface="+mn-lt"/>
              <a:ea typeface="+mn-ea"/>
              <a:cs typeface="+mn-cs"/>
            </a:endParaRPr>
          </a:p>
          <a:p>
            <a:r>
              <a:rPr lang="en-US" b="1" dirty="0"/>
              <a:t>I want </a:t>
            </a:r>
            <a:r>
              <a:rPr lang="en-US" sz="1200" b="1" kern="1200" dirty="0">
                <a:solidFill>
                  <a:schemeClr val="tx1"/>
                </a:solidFill>
                <a:effectLst/>
                <a:latin typeface="+mn-lt"/>
                <a:ea typeface="+mn-ea"/>
                <a:cs typeface="+mn-cs"/>
              </a:rPr>
              <a:t>to </a:t>
            </a:r>
            <a:r>
              <a:rPr lang="en-US" b="1" dirty="0"/>
              <a:t>share some information</a:t>
            </a:r>
            <a:r>
              <a:rPr lang="en-US" sz="1200" b="1" kern="1200" dirty="0">
                <a:solidFill>
                  <a:schemeClr val="tx1"/>
                </a:solidFill>
                <a:effectLst/>
                <a:latin typeface="+mn-lt"/>
                <a:ea typeface="+mn-ea"/>
                <a:cs typeface="+mn-cs"/>
              </a:rPr>
              <a:t> about the upcoming Bon Secours Mercy Health Associate Campaign</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goal is to make sure that everyone understands what the Give for Good campaign is and how we all </a:t>
            </a:r>
            <a:r>
              <a:rPr lang="en-US" dirty="0"/>
              <a:t>participate </a:t>
            </a:r>
            <a:r>
              <a:rPr lang="en-US" sz="1200" kern="1200" dirty="0">
                <a:solidFill>
                  <a:schemeClr val="tx1"/>
                </a:solidFill>
                <a:effectLst/>
                <a:latin typeface="+mn-lt"/>
                <a:ea typeface="+mn-ea"/>
                <a:cs typeface="+mn-cs"/>
              </a:rPr>
              <a:t>to strengthen our ministry’s </a:t>
            </a:r>
            <a:r>
              <a:rPr lang="en-US" dirty="0"/>
              <a:t>care for our patients, associates and communities</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dirty="0"/>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What is the Give for Good Associate Giving Campaign?</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Your contribution can be directed to our community and to several programs and special projects. </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This year’s campaign kicks off on September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with an inaugural day of giving called, The Big Give. The Campaign will continue through the entire month of September. Y</a:t>
            </a:r>
            <a:r>
              <a:rPr lang="en-US" dirty="0"/>
              <a:t>ou’ll</a:t>
            </a:r>
            <a:r>
              <a:rPr lang="en-US" sz="1200" kern="1200" dirty="0">
                <a:solidFill>
                  <a:schemeClr val="tx1"/>
                </a:solidFill>
                <a:effectLst/>
                <a:latin typeface="+mn-lt"/>
                <a:ea typeface="+mn-ea"/>
                <a:cs typeface="+mn-cs"/>
              </a:rPr>
              <a:t> be receiving campaign information at your home, </a:t>
            </a:r>
            <a:r>
              <a:rPr lang="en-US" dirty="0"/>
              <a:t>by email and in Weekly Update e-newsletter. We are also hoping to be able to hold more in-person activities this year. </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dirty="0"/>
          </a:p>
        </p:txBody>
      </p:sp>
    </p:spTree>
    <p:extLst>
      <p:ext uri="{BB962C8B-B14F-4D97-AF65-F5344CB8AC3E}">
        <p14:creationId xmlns:p14="http://schemas.microsoft.com/office/powerpoint/2010/main" val="1512520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Why is this </a:t>
            </a:r>
            <a:r>
              <a:rPr lang="en-US" b="1" dirty="0"/>
              <a:t>year's campaign</a:t>
            </a:r>
            <a:r>
              <a:rPr lang="en-US" sz="1200" b="1" kern="1200" dirty="0">
                <a:solidFill>
                  <a:schemeClr val="tx1"/>
                </a:solidFill>
                <a:effectLst/>
                <a:latin typeface="+mn-lt"/>
                <a:ea typeface="+mn-ea"/>
                <a:cs typeface="+mn-cs"/>
              </a:rPr>
              <a:t> so important?</a:t>
            </a:r>
            <a:r>
              <a:rPr lang="en-US" b="1" dirty="0"/>
              <a:t>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As we emerge from the pandemic and adjust to a new normal, your support of the Give For Good Associate Campaign is more important than ever.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Gifts to the Associate Campaign remain local to help with patient care and community outreach right where you work and live.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 you can give to a ministry-wide fund, like the Caring for Our Own Fund, which helps Associate across the ministry who are facing Hardships. </a:t>
            </a:r>
          </a:p>
          <a:p>
            <a:r>
              <a:rPr lang="en-US" sz="1200" kern="1200" dirty="0">
                <a:solidFill>
                  <a:schemeClr val="tx1"/>
                </a:solidFill>
                <a:effectLst/>
                <a:latin typeface="+mn-lt"/>
                <a:ea typeface="+mn-ea"/>
                <a:cs typeface="+mn-cs"/>
              </a:rPr>
              <a:t> </a:t>
            </a:r>
          </a:p>
          <a:p>
            <a:pPr lvl="0" rt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3</a:t>
            </a:fld>
            <a:endParaRPr lang="en-US" dirty="0"/>
          </a:p>
        </p:txBody>
      </p:sp>
    </p:spTree>
    <p:extLst>
      <p:ext uri="{BB962C8B-B14F-4D97-AF65-F5344CB8AC3E}">
        <p14:creationId xmlns:p14="http://schemas.microsoft.com/office/powerpoint/2010/main" val="4020000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4472C4"/>
                </a:solidFill>
                <a:effectLst/>
                <a:latin typeface="Calibri" panose="020F0502020204030204" pitchFamily="34" charset="0"/>
              </a:rPr>
              <a:t>Most importantly, our gifts help people like Mason. </a:t>
            </a:r>
            <a:r>
              <a:rPr lang="en-US" sz="1800" b="0" i="0" dirty="0">
                <a:solidFill>
                  <a:srgbClr val="4472C4"/>
                </a:solidFill>
                <a:effectLst/>
                <a:latin typeface="Calibri" panose="020F0502020204030204" pitchFamily="34" charset="0"/>
              </a:rPr>
              <a:t> Let me share </a:t>
            </a:r>
            <a:r>
              <a:rPr lang="en-US" sz="1800" b="0" i="0">
                <a:solidFill>
                  <a:srgbClr val="4472C4"/>
                </a:solidFill>
                <a:effectLst/>
                <a:latin typeface="Calibri" panose="020F0502020204030204" pitchFamily="34" charset="0"/>
              </a:rPr>
              <a:t>Mason’s story:</a:t>
            </a:r>
            <a:endParaRPr lang="en-US" sz="1800" b="0" i="0" dirty="0">
              <a:solidFill>
                <a:srgbClr val="4472C4"/>
              </a:solidFill>
              <a:effectLst/>
              <a:latin typeface="Calibri" panose="020F0502020204030204" pitchFamily="34" charset="0"/>
            </a:endParaRPr>
          </a:p>
          <a:p>
            <a:pPr algn="l" rtl="0" fontAlgn="base"/>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Mason </a:t>
            </a:r>
            <a:r>
              <a:rPr lang="en-US" sz="1800" b="0" i="0" dirty="0" err="1">
                <a:solidFill>
                  <a:srgbClr val="000000"/>
                </a:solidFill>
                <a:effectLst/>
                <a:latin typeface="Calibri" panose="020F0502020204030204" pitchFamily="34" charset="0"/>
              </a:rPr>
              <a:t>Bazala</a:t>
            </a:r>
            <a:r>
              <a:rPr lang="en-US" sz="1800" b="0" i="0" dirty="0">
                <a:solidFill>
                  <a:srgbClr val="000000"/>
                </a:solidFill>
                <a:effectLst/>
                <a:latin typeface="Calibri" panose="020F0502020204030204" pitchFamily="34" charset="0"/>
              </a:rPr>
              <a:t> loves being a registered nurse in the Neonatal Intensive Care Unit (NICU) at St. Mary’s Hospital, where he feels that with each patient, he’s actually treating two different patients. </a:t>
            </a:r>
          </a:p>
          <a:p>
            <a:pPr algn="l" rtl="0" fontAlgn="base"/>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“It’s a unique thing here in the NICU,” he said. “As a nurse, you’re really working with two different patients at a time— the families to help them feel better, and then the baby, too.” </a:t>
            </a:r>
          </a:p>
          <a:p>
            <a:pPr algn="l" rtl="0" fontAlgn="base"/>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Mason knows that without a scholarship he received from the Bon Secours Foundation he might not have been able to finish school and start his career in the NICU. </a:t>
            </a:r>
          </a:p>
          <a:p>
            <a:pPr algn="l" rtl="0" fontAlgn="base"/>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“The scholarship came at a time when I really needed the money to be able to finish my last two semesters of school,” he said. </a:t>
            </a:r>
          </a:p>
          <a:p>
            <a:pPr algn="l" rtl="0" fontAlgn="base"/>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He said that his position as a NICU registered nurse has been “a dream,” and he’s grateful that donations just like ones made from Give for Good made his dream a reality. </a:t>
            </a:r>
            <a:endParaRPr lang="en-US" sz="2800" b="0" i="0" dirty="0">
              <a:solidFill>
                <a:srgbClr val="000000"/>
              </a:solidFill>
              <a:effectLst/>
              <a:latin typeface="Segoe UI" panose="020B0502040204020203" pitchFamily="34" charset="0"/>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dirty="0"/>
          </a:p>
        </p:txBody>
      </p:sp>
    </p:spTree>
    <p:extLst>
      <p:ext uri="{BB962C8B-B14F-4D97-AF65-F5344CB8AC3E}">
        <p14:creationId xmlns:p14="http://schemas.microsoft.com/office/powerpoint/2010/main" val="3286625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a:solidFill>
                  <a:schemeClr val="tx1"/>
                </a:solidFill>
                <a:effectLst/>
                <a:latin typeface="+mn-lt"/>
                <a:ea typeface="+mn-ea"/>
                <a:cs typeface="+mn-cs"/>
              </a:rPr>
              <a:t>How can we help?</a:t>
            </a:r>
          </a:p>
          <a:p>
            <a:pPr lvl="0" rtl="0"/>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Each person’s financial circumstances are unique. </a:t>
            </a:r>
            <a:r>
              <a:rPr lang="en-US" dirty="0"/>
              <a:t>What</a:t>
            </a:r>
            <a:r>
              <a:rPr lang="en-US" sz="1200" kern="1200" dirty="0">
                <a:solidFill>
                  <a:schemeClr val="tx1"/>
                </a:solidFill>
                <a:effectLst/>
                <a:latin typeface="+mn-lt"/>
                <a:ea typeface="+mn-ea"/>
                <a:cs typeface="+mn-cs"/>
              </a:rPr>
              <a:t> I ask is that you please consider a gift that is comfortable and meaningful to you</a:t>
            </a:r>
            <a:r>
              <a:rPr lang="en-US" dirty="0"/>
              <a:t>.</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choice of where you direct your support is personal – you can pick a </a:t>
            </a:r>
            <a:r>
              <a:rPr lang="en-US" dirty="0"/>
              <a:t>program near </a:t>
            </a:r>
            <a:r>
              <a:rPr lang="en-US" sz="1200" kern="1200" dirty="0">
                <a:solidFill>
                  <a:schemeClr val="tx1"/>
                </a:solidFill>
                <a:effectLst/>
                <a:latin typeface="+mn-lt"/>
                <a:ea typeface="+mn-ea"/>
                <a:cs typeface="+mn-cs"/>
              </a:rPr>
              <a:t>and dear to you or choose to direct your gift to the Greatest Need.</a:t>
            </a:r>
            <a:r>
              <a:rPr lang="en-US" dirty="0"/>
              <a:t> </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Some of us </a:t>
            </a:r>
            <a:r>
              <a:rPr lang="en-US" dirty="0"/>
              <a:t>can give</a:t>
            </a:r>
            <a:r>
              <a:rPr lang="en-US" sz="1200" kern="1200" dirty="0">
                <a:solidFill>
                  <a:schemeClr val="tx1"/>
                </a:solidFill>
                <a:effectLst/>
                <a:latin typeface="+mn-lt"/>
                <a:ea typeface="+mn-ea"/>
                <a:cs typeface="+mn-cs"/>
              </a:rPr>
              <a:t> or renew at one of </a:t>
            </a:r>
            <a:r>
              <a:rPr lang="en-US" dirty="0"/>
              <a:t>the Giving</a:t>
            </a:r>
            <a:r>
              <a:rPr lang="en-US" sz="1200" kern="1200" dirty="0">
                <a:solidFill>
                  <a:schemeClr val="tx1"/>
                </a:solidFill>
                <a:effectLst/>
                <a:latin typeface="+mn-lt"/>
                <a:ea typeface="+mn-ea"/>
                <a:cs typeface="+mn-cs"/>
              </a:rPr>
              <a:t> Levels</a:t>
            </a:r>
            <a:r>
              <a:rPr lang="en-US" dirty="0"/>
              <a:t> on the screen</a:t>
            </a:r>
            <a:r>
              <a:rPr lang="en-US" sz="1200" kern="1200" dirty="0">
                <a:solidFill>
                  <a:schemeClr val="tx1"/>
                </a:solidFill>
                <a:effectLst/>
                <a:latin typeface="+mn-lt"/>
                <a:ea typeface="+mn-ea"/>
                <a:cs typeface="+mn-cs"/>
              </a:rPr>
              <a:t>: Power Hour, Half Hour Hero, and Lead for Good. Others may only be able to give a few dollars per pay period or a one-time gift.</a:t>
            </a:r>
            <a:r>
              <a:rPr lang="en-US" dirty="0"/>
              <a:t> </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When we all give what we can, it adds up to a lot of Good. </a:t>
            </a:r>
            <a:r>
              <a:rPr lang="en-US" dirty="0"/>
              <a:t>And the needs of our patients and associates are greater than ever this year.</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dirty="0"/>
          </a:p>
        </p:txBody>
      </p:sp>
    </p:spTree>
    <p:extLst>
      <p:ext uri="{BB962C8B-B14F-4D97-AF65-F5344CB8AC3E}">
        <p14:creationId xmlns:p14="http://schemas.microsoft.com/office/powerpoint/2010/main" val="2759755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a:solidFill>
                  <a:schemeClr val="tx1"/>
                </a:solidFill>
                <a:effectLst/>
                <a:latin typeface="+mn-lt"/>
                <a:ea typeface="+mn-ea"/>
                <a:cs typeface="+mn-cs"/>
              </a:rPr>
              <a:t>There are several special giving levels that you can choose, and you can even receive rewards.</a:t>
            </a:r>
          </a:p>
          <a:p>
            <a:pPr lvl="0" rtl="0"/>
            <a:endParaRPr lang="en-US" sz="1200" b="1" kern="1200" dirty="0">
              <a:solidFill>
                <a:schemeClr val="tx1"/>
              </a:solidFill>
              <a:effectLst/>
              <a:latin typeface="+mn-lt"/>
              <a:ea typeface="+mn-ea"/>
              <a:cs typeface="+mn-cs"/>
            </a:endParaRPr>
          </a:p>
          <a:p>
            <a:pPr lvl="0" rtl="0"/>
            <a:r>
              <a:rPr lang="en-US" sz="1200" b="1" kern="1200" dirty="0">
                <a:solidFill>
                  <a:schemeClr val="tx1"/>
                </a:solidFill>
                <a:effectLst/>
                <a:latin typeface="+mn-lt"/>
                <a:ea typeface="+mn-ea"/>
                <a:cs typeface="+mn-cs"/>
              </a:rPr>
              <a:t>Incentives</a:t>
            </a: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is giving 1 hour of pay per pay period</a:t>
            </a:r>
          </a:p>
          <a:p>
            <a:r>
              <a:rPr lang="en-US" sz="1200" kern="1200" dirty="0">
                <a:solidFill>
                  <a:schemeClr val="tx1"/>
                </a:solidFill>
                <a:effectLst/>
                <a:latin typeface="+mn-lt"/>
                <a:ea typeface="+mn-ea"/>
                <a:cs typeface="+mn-cs"/>
              </a:rPr>
              <a:t>1,200 Called to Shine points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 FOR GOOD is a $1,000 gift either one time or spread over 26 pay periods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1,000 Called to Shine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HALF HOUR HERO is giving ½ hour of pay per pay period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as a bonus, if you make a gift of these levels during The Big Give, you will be eligible to receive a free t-shirt! </a:t>
            </a: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dirty="0"/>
          </a:p>
        </p:txBody>
      </p:sp>
    </p:spTree>
    <p:extLst>
      <p:ext uri="{BB962C8B-B14F-4D97-AF65-F5344CB8AC3E}">
        <p14:creationId xmlns:p14="http://schemas.microsoft.com/office/powerpoint/2010/main" val="237656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a:solidFill>
                  <a:schemeClr val="tx1"/>
                </a:solidFill>
                <a:effectLst/>
                <a:latin typeface="+mn-lt"/>
                <a:ea typeface="+mn-ea"/>
                <a:cs typeface="+mn-cs"/>
              </a:rPr>
              <a:t>Incentives</a:t>
            </a:r>
          </a:p>
          <a:p>
            <a:pPr lvl="0" rtl="0"/>
            <a:r>
              <a:rPr lang="en-US" sz="1200" b="0" kern="1200" dirty="0">
                <a:solidFill>
                  <a:schemeClr val="tx1"/>
                </a:solidFill>
                <a:effectLst/>
                <a:latin typeface="+mn-lt"/>
                <a:ea typeface="+mn-ea"/>
                <a:cs typeface="+mn-cs"/>
              </a:rPr>
              <a:t>All donors with ongoing recurring gifts from campaigns past AND new donors who elect to have recurring gifts will get an additional 100 Called to Shine points </a:t>
            </a:r>
          </a:p>
          <a:p>
            <a:pPr lvl="0" rtl="0"/>
            <a:endParaRPr lang="en-US" sz="1200" b="0" kern="1200" dirty="0">
              <a:solidFill>
                <a:schemeClr val="tx1"/>
              </a:solidFill>
              <a:effectLst/>
              <a:latin typeface="+mn-lt"/>
              <a:ea typeface="+mn-ea"/>
              <a:cs typeface="+mn-cs"/>
            </a:endParaRPr>
          </a:p>
          <a:p>
            <a:pPr lvl="0" rtl="0"/>
            <a:r>
              <a:rPr lang="en-US" sz="1200" b="0" kern="1200" dirty="0">
                <a:solidFill>
                  <a:schemeClr val="tx1"/>
                </a:solidFill>
                <a:effectLst/>
                <a:latin typeface="+mn-lt"/>
                <a:ea typeface="+mn-ea"/>
                <a:cs typeface="+mn-cs"/>
              </a:rPr>
              <a:t>ALL DONORS will receive 75 be well points </a:t>
            </a:r>
          </a:p>
          <a:p>
            <a:endParaRPr lang="en-US" sz="1200" b="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dirty="0"/>
          </a:p>
        </p:txBody>
      </p:sp>
    </p:spTree>
    <p:extLst>
      <p:ext uri="{BB962C8B-B14F-4D97-AF65-F5344CB8AC3E}">
        <p14:creationId xmlns:p14="http://schemas.microsoft.com/office/powerpoint/2010/main" val="180063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What is The Big Give?</a:t>
            </a:r>
            <a:endParaRPr lang="en-US" sz="1200" kern="1200" dirty="0">
              <a:solidFill>
                <a:schemeClr val="tx1"/>
              </a:solidFill>
              <a:effectLst/>
              <a:latin typeface="+mn-lt"/>
              <a:ea typeface="+mn-ea"/>
              <a:cs typeface="+mn-cs"/>
            </a:endParaRPr>
          </a:p>
          <a:p>
            <a:pPr lvl="1" algn="l"/>
            <a:endParaRPr lang="en-US" sz="1200" b="1" kern="1200" dirty="0">
              <a:solidFill>
                <a:schemeClr val="tx1"/>
              </a:solidFill>
              <a:effectLst/>
              <a:latin typeface="+mn-lt"/>
              <a:ea typeface="+mn-ea"/>
              <a:cs typeface="+mn-cs"/>
            </a:endParaRPr>
          </a:p>
          <a:p>
            <a:pPr algn="l"/>
            <a:r>
              <a:rPr lang="en-US" sz="1200" b="0" dirty="0">
                <a:latin typeface="Montserrat" panose="020B0604020202020204" charset="0"/>
              </a:rPr>
              <a:t>The Big Give will take place on September 1</a:t>
            </a:r>
            <a:r>
              <a:rPr lang="en-US" sz="1200" b="0" baseline="30000" dirty="0">
                <a:latin typeface="Montserrat" panose="020B0604020202020204" charset="0"/>
              </a:rPr>
              <a:t>st</a:t>
            </a:r>
            <a:r>
              <a:rPr lang="en-US" sz="1200" b="0" dirty="0">
                <a:latin typeface="Montserrat" panose="020B0604020202020204" charset="0"/>
              </a:rPr>
              <a:t> to launch this year’s campaign. It is an opportunity for associates to make their gift in the first 24 hours of the Campaign and engage in unique activities planned at the facilities. Volunteer committees at each hospital facility have been working with Foundation staff representatives to plan a fun day!  Donors can choose where to direct their support!</a:t>
            </a:r>
          </a:p>
          <a:p>
            <a:pPr algn="l"/>
            <a:endParaRPr lang="en-US" sz="1200" b="0" dirty="0">
              <a:latin typeface="Montserrat" panose="020B0604020202020204" charset="0"/>
            </a:endParaRPr>
          </a:p>
          <a:p>
            <a:pPr algn="l"/>
            <a:r>
              <a:rPr lang="en-US" sz="1200" b="0" dirty="0">
                <a:latin typeface="Montserrat" panose="020B0604020202020204" charset="0"/>
              </a:rPr>
              <a:t>All Associates can look for emails throughout the day promoting The Big Give, special challenges, and giving rewards</a:t>
            </a:r>
          </a:p>
          <a:p>
            <a:pPr algn="l"/>
            <a:endParaRPr lang="en-US" sz="1200" b="0" dirty="0">
              <a:latin typeface="Montserrat" panose="020B0604020202020204" charset="0"/>
            </a:endParaRPr>
          </a:p>
          <a:p>
            <a:pPr algn="l"/>
            <a:r>
              <a:rPr lang="en-US" sz="1200" b="0" dirty="0">
                <a:latin typeface="Montserrat" panose="020B0604020202020204" charset="0"/>
              </a:rPr>
              <a:t>There will be fun giveaway items and a free shirt to claim if you make an eligible gift at the Power Hour, Half Hour Hero, or Lead for Good level. Donors will also receive campaign incentives such as Called to Shine points when they make a recurring gift and  all donors receive 75 Be Well Points.</a:t>
            </a:r>
          </a:p>
          <a:p>
            <a:pPr algn="l"/>
            <a:endParaRPr lang="en-US" sz="1200" b="0" dirty="0">
              <a:latin typeface="Montserrat" panose="020B0604020202020204" charset="0"/>
            </a:endParaRPr>
          </a:p>
          <a:p>
            <a:pPr algn="l"/>
            <a:r>
              <a:rPr lang="en-US" sz="1200" b="0" dirty="0">
                <a:latin typeface="Montserrat" panose="020B0604020202020204" charset="0"/>
              </a:rPr>
              <a:t>We encourage all associates to make your gift on September 1 to make The Big Give a great success! </a:t>
            </a:r>
          </a:p>
          <a:p>
            <a:pPr algn="l"/>
            <a:endParaRPr lang="en-US" sz="1200" b="0" dirty="0">
              <a:latin typeface="Montserrat" panose="020B0604020202020204" charset="0"/>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F3A0A-ED59-4BB5-818F-752D1FE78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844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a:solidFill>
                  <a:schemeClr val="tx1"/>
                </a:solidFill>
                <a:effectLst/>
                <a:latin typeface="+mn-lt"/>
                <a:ea typeface="+mn-ea"/>
                <a:cs typeface="+mn-cs"/>
              </a:rPr>
              <a:t>Action Items</a:t>
            </a:r>
          </a:p>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You can give by payroll deduction, give by credit card or bank draft. Non-exempt (hourly) associates can even donate PTO.</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dirty="0"/>
              <a:t>If you have specific questions about the campaign, you can call email </a:t>
            </a:r>
            <a:r>
              <a:rPr lang="en-US" dirty="0">
                <a:hlinkClick r:id="rId3"/>
              </a:rPr>
              <a:t>give@bsmhealth.org</a:t>
            </a:r>
            <a:r>
              <a:rPr lang="en-US" dirty="0"/>
              <a:t> </a:t>
            </a:r>
            <a:endParaRPr lang="en-US" sz="1200" u="sng"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5035-7FE2-4FE0-9D9D-723FC3E3F1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6C2F50-87C5-494E-9375-504711197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7822DF-C2C3-4F79-BD10-A8FAD02E470D}"/>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719E7549-1955-41C3-9881-ACA201C7D9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BBB13B-CE86-48A7-8685-F698C2B8617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83325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CCF6-CE7D-43D1-BFA5-6BE8BCDABF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8D28FB-121D-4BCF-A633-ABA074DCA9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72B8C-92CB-4933-8E19-FFE9D00BE577}"/>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00F1813E-D608-43F8-A8FA-3C369793E1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498DC3-50F9-4503-AB69-9CF054CE46B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14538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948D0C-9A05-4107-9841-8704D0CC7D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FBC3B3-7E4A-4438-B664-160B25B52F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5DA3E-7DEA-4630-961D-CE0908C9AA71}"/>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358AFC75-BC74-4495-AA59-670F8E7C8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E702F7-602E-4961-AB21-C571A780A74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1927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D69BB-5A24-4658-8188-B570C9B8AE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03A6F-2014-4306-94AC-93CF7380C4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8C7F1-FFFF-4196-9B18-6F6F10E4FD5D}"/>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7D66A6F5-F2A5-43C5-A2CA-13E0B199C1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F3F4F9-C32F-4174-B572-B0C79D6130AE}"/>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697753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87C4-ACB5-497F-AECF-E8E54733E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D55F5E-B19F-4BAE-84DF-7DA57959F7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FE0B8C-AB99-41DC-84FA-DCF7A56994F6}"/>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6AFED0BA-D6CD-4852-8B9A-37F39576F8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CD8A4-4787-4E4A-8CAF-8EC2825ED0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63838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ED952-C897-44F8-B2C6-1359B8504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91B3F5-231A-4364-9356-32F2B7B0B5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9C8AFC-1B28-4A40-B223-872B216B0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BE226D-5E4B-45C8-A7BC-608115285224}"/>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6" name="Footer Placeholder 5">
            <a:extLst>
              <a:ext uri="{FF2B5EF4-FFF2-40B4-BE49-F238E27FC236}">
                <a16:creationId xmlns:a16="http://schemas.microsoft.com/office/drawing/2014/main" id="{6AFE9630-AA3E-46D8-A475-60AA4F33B5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B27845-459C-446E-924D-B2BD50A323B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112254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FBE6-AC85-43CA-85C8-2187770C12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F5E45F-9415-4183-AE87-B23F3AF31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DD80D9-C937-4988-9889-5F864FF195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84C959-0241-4760-941C-C76C2B623A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41D218-E2F0-4E2C-A62B-19C9BDBFD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CAD2CE-6ABB-419C-AEE3-5E3A302AF87B}"/>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8" name="Footer Placeholder 7">
            <a:extLst>
              <a:ext uri="{FF2B5EF4-FFF2-40B4-BE49-F238E27FC236}">
                <a16:creationId xmlns:a16="http://schemas.microsoft.com/office/drawing/2014/main" id="{BBDC6DA9-C2A3-41FD-8937-1860C4B459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228871E-DCFC-4040-BC5D-4D81A6C0E06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432712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5995-87F5-4270-BF31-38C9B9A91C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1AF66A-69D3-4E94-88CA-E798BC0F9BFB}"/>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4" name="Footer Placeholder 3">
            <a:extLst>
              <a:ext uri="{FF2B5EF4-FFF2-40B4-BE49-F238E27FC236}">
                <a16:creationId xmlns:a16="http://schemas.microsoft.com/office/drawing/2014/main" id="{DD811C46-8432-46EC-92A1-98BB9AB4BD8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46CD5C-FF65-4F9C-AC51-8C7B3739B35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361483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4BCEF0-97D4-4F66-B635-5FFABDECB365}"/>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3" name="Footer Placeholder 2">
            <a:extLst>
              <a:ext uri="{FF2B5EF4-FFF2-40B4-BE49-F238E27FC236}">
                <a16:creationId xmlns:a16="http://schemas.microsoft.com/office/drawing/2014/main" id="{A18F3AD0-7818-405E-BD81-3D91D98DFA8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3EA0E80-5143-4F59-B19B-4222F9456E6B}"/>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803703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E211-5618-4334-B8FD-C68BBFAA1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2EA867-972F-4125-974D-3121E166E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54DF3B-B75C-4017-AEB7-A56908FDA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E851FA-E0D8-4394-A0D1-D3603E3EBA5A}"/>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6" name="Footer Placeholder 5">
            <a:extLst>
              <a:ext uri="{FF2B5EF4-FFF2-40B4-BE49-F238E27FC236}">
                <a16:creationId xmlns:a16="http://schemas.microsoft.com/office/drawing/2014/main" id="{3B3C639D-3D9D-41EC-8E77-E57580145D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062152-3D21-4FFC-98DD-290B4A45BAED}"/>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676533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24E0-8999-480E-B27D-2D5B799B6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76280-2CB4-46BE-8474-D77C7070B4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CB9D83D-9B33-46B9-9042-688AB583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EE9150-640F-4DD5-85F5-761F9E084670}"/>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6" name="Footer Placeholder 5">
            <a:extLst>
              <a:ext uri="{FF2B5EF4-FFF2-40B4-BE49-F238E27FC236}">
                <a16:creationId xmlns:a16="http://schemas.microsoft.com/office/drawing/2014/main" id="{0B928835-78B0-42C9-8E68-EB8FC96764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684E23-5236-4E1B-8268-49402B84E2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70246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BA3B52-020D-4D4B-808F-7790A600C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AAD25B-377B-45A9-8DA7-77B379E8E8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E4C66-B88C-4AB0-9CFC-C2B90CD33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A1D21C6A-4B89-4FEF-8220-F6DA34C943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8E6288B-D5A3-43EF-A371-291F7A9AB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1E300-339B-44A8-B342-E282D81E6C31}" type="slidenum">
              <a:rPr lang="en-US" smtClean="0"/>
              <a:t>‹#›</a:t>
            </a:fld>
            <a:endParaRPr lang="en-US" dirty="0"/>
          </a:p>
        </p:txBody>
      </p:sp>
    </p:spTree>
    <p:extLst>
      <p:ext uri="{BB962C8B-B14F-4D97-AF65-F5344CB8AC3E}">
        <p14:creationId xmlns:p14="http://schemas.microsoft.com/office/powerpoint/2010/main" val="3535572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rot="5400000">
            <a:off x="-1162539" y="1162539"/>
            <a:ext cx="6858000" cy="4532921"/>
          </a:xfrm>
          <a:prstGeom prst="rect">
            <a:avLst/>
          </a:prstGeom>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39" y="2018012"/>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190092" y="5263399"/>
            <a:ext cx="4148831" cy="584775"/>
          </a:xfrm>
          <a:prstGeom prst="rect">
            <a:avLst/>
          </a:prstGeom>
          <a:noFill/>
        </p:spPr>
        <p:txBody>
          <a:bodyPr wrap="square" rtlCol="0">
            <a:spAutoFit/>
          </a:bodyPr>
          <a:lstStyle/>
          <a:p>
            <a:pPr algn="ctr"/>
            <a:r>
              <a:rPr lang="en-US" sz="1600" b="1" dirty="0">
                <a:solidFill>
                  <a:schemeClr val="bg1"/>
                </a:solidFill>
                <a:latin typeface="Montserrat" panose="020B0604020202020204" charset="0"/>
              </a:rPr>
              <a:t>Bon Secours </a:t>
            </a:r>
          </a:p>
          <a:p>
            <a:pPr algn="ctr"/>
            <a:r>
              <a:rPr lang="en-US" sz="1600" b="1" dirty="0">
                <a:solidFill>
                  <a:schemeClr val="bg1"/>
                </a:solidFill>
                <a:latin typeface="Montserrat" panose="020B0604020202020204" charset="0"/>
              </a:rPr>
              <a:t>Richmond Health Care Foundation</a:t>
            </a:r>
          </a:p>
        </p:txBody>
      </p:sp>
      <p:pic>
        <p:nvPicPr>
          <p:cNvPr id="11" name="Picture 10">
            <a:extLst>
              <a:ext uri="{FF2B5EF4-FFF2-40B4-BE49-F238E27FC236}">
                <a16:creationId xmlns:a16="http://schemas.microsoft.com/office/drawing/2014/main" id="{03A0F57A-BC75-4A3F-8B84-296B931862EE}"/>
              </a:ext>
            </a:extLst>
          </p:cNvPr>
          <p:cNvPicPr>
            <a:picLocks noChangeAspect="1"/>
          </p:cNvPicPr>
          <p:nvPr/>
        </p:nvPicPr>
        <p:blipFill>
          <a:blip r:embed="rId5"/>
          <a:stretch>
            <a:fillRect/>
          </a:stretch>
        </p:blipFill>
        <p:spPr>
          <a:xfrm>
            <a:off x="4532922" y="-820"/>
            <a:ext cx="765907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06484"/>
          </a:xfrm>
          <a:prstGeom prst="rect">
            <a:avLst/>
          </a:prstGeom>
        </p:spPr>
        <p:txBody>
          <a:bodyPr lIns="0" tIns="0" rIns="0" bIns="0" rtlCol="0" anchor="t">
            <a:spAutoFit/>
          </a:bodyPr>
          <a:lstStyle/>
          <a:p>
            <a:pPr algn="ctr">
              <a:lnSpc>
                <a:spcPts val="10561"/>
              </a:lnSpc>
            </a:pPr>
            <a:r>
              <a:rPr lang="en-US" sz="6400" dirty="0">
                <a:solidFill>
                  <a:schemeClr val="bg1"/>
                </a:solidFill>
                <a:latin typeface="Montserrat Classic Bold"/>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dirty="0">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12800" y="3184179"/>
            <a:ext cx="10414000" cy="2349041"/>
          </a:xfrm>
          <a:prstGeom prst="rect">
            <a:avLst/>
          </a:prstGeom>
          <a:noFill/>
        </p:spPr>
        <p:txBody>
          <a:bodyPr wrap="square" rtlCol="0">
            <a:spAutoFit/>
          </a:bodyPr>
          <a:lstStyle/>
          <a:p>
            <a:pPr algn="ctr"/>
            <a:r>
              <a:rPr lang="en-US" sz="2933" b="1" dirty="0">
                <a:latin typeface="Montserrat" panose="020B0604020202020204" charset="0"/>
              </a:rPr>
              <a:t>The Campaign is an opportunity for Associates to support the mission of Bon Secours Mercy Health through a variety of gift options that benefit our patients, associates, and the local communities we serve. </a:t>
            </a:r>
          </a:p>
        </p:txBody>
      </p:sp>
    </p:spTree>
    <p:extLst>
      <p:ext uri="{BB962C8B-B14F-4D97-AF65-F5344CB8AC3E}">
        <p14:creationId xmlns:p14="http://schemas.microsoft.com/office/powerpoint/2010/main" val="4213341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8BBF8F-1BB0-E64C-AE43-43C0603AA445}"/>
              </a:ext>
            </a:extLst>
          </p:cNvPr>
          <p:cNvPicPr>
            <a:picLocks noChangeAspect="1"/>
          </p:cNvPicPr>
          <p:nvPr/>
        </p:nvPicPr>
        <p:blipFill>
          <a:blip r:embed="rId3"/>
          <a:stretch>
            <a:fillRect/>
          </a:stretch>
        </p:blipFill>
        <p:spPr>
          <a:xfrm>
            <a:off x="0" y="0"/>
            <a:ext cx="12192000" cy="6858000"/>
          </a:xfrm>
          <a:prstGeom prst="rect">
            <a:avLst/>
          </a:prstGeom>
          <a:ln>
            <a:noFill/>
          </a:ln>
        </p:spPr>
      </p:pic>
      <p:sp>
        <p:nvSpPr>
          <p:cNvPr id="2" name="TextBox 2"/>
          <p:cNvSpPr txBox="1"/>
          <p:nvPr/>
        </p:nvSpPr>
        <p:spPr>
          <a:xfrm>
            <a:off x="173224" y="639435"/>
            <a:ext cx="11866377" cy="1615827"/>
          </a:xfrm>
          <a:prstGeom prst="rect">
            <a:avLst/>
          </a:prstGeom>
        </p:spPr>
        <p:txBody>
          <a:bodyPr wrap="square" lIns="0" tIns="0" rIns="0" bIns="0" rtlCol="0" anchor="t">
            <a:spAutoFit/>
          </a:bodyPr>
          <a:lstStyle/>
          <a:p>
            <a:pPr algn="ctr">
              <a:lnSpc>
                <a:spcPts val="6280"/>
              </a:lnSpc>
            </a:pPr>
            <a:r>
              <a:rPr lang="en-US" sz="6400" dirty="0">
                <a:solidFill>
                  <a:schemeClr val="bg1"/>
                </a:solidFill>
                <a:latin typeface="Montserrat Classic Bold"/>
              </a:rPr>
              <a:t>WHY IS GIVE FOR GOOD SO IMPORTANT THIS YEAR?</a:t>
            </a:r>
          </a:p>
        </p:txBody>
      </p:sp>
      <p:sp>
        <p:nvSpPr>
          <p:cNvPr id="3" name="TextBox 3"/>
          <p:cNvSpPr txBox="1"/>
          <p:nvPr/>
        </p:nvSpPr>
        <p:spPr>
          <a:xfrm>
            <a:off x="1117600" y="2438761"/>
            <a:ext cx="9804400" cy="346249"/>
          </a:xfrm>
          <a:prstGeom prst="rect">
            <a:avLst/>
          </a:prstGeom>
        </p:spPr>
        <p:txBody>
          <a:bodyPr wrap="square" lIns="0" tIns="0" rIns="0" bIns="0" rtlCol="0" anchor="t">
            <a:spAutoFit/>
          </a:bodyPr>
          <a:lstStyle/>
          <a:p>
            <a:pPr algn="ctr">
              <a:lnSpc>
                <a:spcPts val="2667"/>
              </a:lnSpc>
            </a:pPr>
            <a:r>
              <a:rPr lang="en-US" sz="2400" b="1" dirty="0">
                <a:solidFill>
                  <a:srgbClr val="00BC50"/>
                </a:solidFill>
                <a:latin typeface="Montserrat"/>
              </a:rPr>
              <a:t>WHEN WE GIVE, WE IMPACT THOSE WHO NEED HELP</a:t>
            </a:r>
          </a:p>
        </p:txBody>
      </p:sp>
      <p:pic>
        <p:nvPicPr>
          <p:cNvPr id="5" name="Picture 5"/>
          <p:cNvPicPr>
            <a:picLocks noChangeAspect="1"/>
          </p:cNvPicPr>
          <p:nvPr/>
        </p:nvPicPr>
        <p:blipFill>
          <a:blip r:embed="rId4"/>
          <a:srcRect/>
          <a:stretch>
            <a:fillRect/>
          </a:stretch>
        </p:blipFill>
        <p:spPr>
          <a:xfrm>
            <a:off x="4997187" y="3429000"/>
            <a:ext cx="2188808" cy="2188808"/>
          </a:xfrm>
          <a:prstGeom prst="rect">
            <a:avLst/>
          </a:prstGeom>
        </p:spPr>
      </p:pic>
      <p:pic>
        <p:nvPicPr>
          <p:cNvPr id="6" name="Picture 6"/>
          <p:cNvPicPr>
            <a:picLocks noChangeAspect="1"/>
          </p:cNvPicPr>
          <p:nvPr/>
        </p:nvPicPr>
        <p:blipFill>
          <a:blip r:embed="rId5"/>
          <a:srcRect/>
          <a:stretch>
            <a:fillRect/>
          </a:stretch>
        </p:blipFill>
        <p:spPr>
          <a:xfrm>
            <a:off x="8353733" y="3429000"/>
            <a:ext cx="2188808" cy="2188808"/>
          </a:xfrm>
          <a:prstGeom prst="rect">
            <a:avLst/>
          </a:prstGeom>
        </p:spPr>
      </p:pic>
      <p:sp>
        <p:nvSpPr>
          <p:cNvPr id="7" name="TextBox 7"/>
          <p:cNvSpPr txBox="1"/>
          <p:nvPr/>
        </p:nvSpPr>
        <p:spPr>
          <a:xfrm>
            <a:off x="173224" y="3621049"/>
            <a:ext cx="7769490" cy="204158"/>
          </a:xfrm>
          <a:prstGeom prst="rect">
            <a:avLst/>
          </a:prstGeom>
        </p:spPr>
        <p:txBody>
          <a:bodyPr lIns="0" tIns="0" rIns="0" bIns="0" rtlCol="0" anchor="t">
            <a:spAutoFit/>
          </a:bodyPr>
          <a:lstStyle/>
          <a:p>
            <a:pPr algn="ctr">
              <a:lnSpc>
                <a:spcPts val="1680"/>
              </a:lnSpc>
            </a:pPr>
            <a:endParaRPr sz="1200" dirty="0"/>
          </a:p>
        </p:txBody>
      </p:sp>
      <p:sp>
        <p:nvSpPr>
          <p:cNvPr id="8" name="TextBox 8"/>
          <p:cNvSpPr txBox="1"/>
          <p:nvPr/>
        </p:nvSpPr>
        <p:spPr>
          <a:xfrm>
            <a:off x="1382341" y="5691544"/>
            <a:ext cx="2405728" cy="341184"/>
          </a:xfrm>
          <a:prstGeom prst="rect">
            <a:avLst/>
          </a:prstGeom>
        </p:spPr>
        <p:txBody>
          <a:bodyPr lIns="0" tIns="0" rIns="0" bIns="0" rtlCol="0" anchor="t">
            <a:spAutoFit/>
          </a:bodyPr>
          <a:lstStyle/>
          <a:p>
            <a:pPr algn="ctr">
              <a:lnSpc>
                <a:spcPts val="2939"/>
              </a:lnSpc>
            </a:pPr>
            <a:r>
              <a:rPr lang="en-US" sz="2133" dirty="0">
                <a:solidFill>
                  <a:srgbClr val="000000"/>
                </a:solidFill>
                <a:latin typeface="Montserrat Classic Bold"/>
              </a:rPr>
              <a:t> </a:t>
            </a:r>
            <a:r>
              <a:rPr lang="en-US" sz="2133" dirty="0">
                <a:solidFill>
                  <a:schemeClr val="bg1"/>
                </a:solidFill>
                <a:latin typeface="Montserrat Classic Bold"/>
              </a:rPr>
              <a:t>OUR PATIENTS</a:t>
            </a:r>
          </a:p>
        </p:txBody>
      </p:sp>
      <p:sp>
        <p:nvSpPr>
          <p:cNvPr id="9" name="TextBox 9"/>
          <p:cNvSpPr txBox="1"/>
          <p:nvPr/>
        </p:nvSpPr>
        <p:spPr>
          <a:xfrm>
            <a:off x="4521200" y="5691544"/>
            <a:ext cx="3149600" cy="341184"/>
          </a:xfrm>
          <a:prstGeom prst="rect">
            <a:avLst/>
          </a:prstGeom>
        </p:spPr>
        <p:txBody>
          <a:bodyPr wrap="square" lIns="0" tIns="0" rIns="0" bIns="0" rtlCol="0" anchor="t">
            <a:spAutoFit/>
          </a:bodyPr>
          <a:lstStyle/>
          <a:p>
            <a:pPr algn="ctr">
              <a:lnSpc>
                <a:spcPts val="2939"/>
              </a:lnSpc>
            </a:pPr>
            <a:r>
              <a:rPr lang="en-US" sz="2133" dirty="0">
                <a:solidFill>
                  <a:schemeClr val="bg1"/>
                </a:solidFill>
                <a:latin typeface="Montserrat Classic Bold"/>
              </a:rPr>
              <a:t>OUR ASSOCIATES</a:t>
            </a:r>
          </a:p>
        </p:txBody>
      </p:sp>
      <p:sp>
        <p:nvSpPr>
          <p:cNvPr id="10" name="TextBox 10"/>
          <p:cNvSpPr txBox="1"/>
          <p:nvPr/>
        </p:nvSpPr>
        <p:spPr>
          <a:xfrm>
            <a:off x="7974274" y="5691544"/>
            <a:ext cx="2947726" cy="341184"/>
          </a:xfrm>
          <a:prstGeom prst="rect">
            <a:avLst/>
          </a:prstGeom>
        </p:spPr>
        <p:txBody>
          <a:bodyPr wrap="square" lIns="0" tIns="0" rIns="0" bIns="0" rtlCol="0" anchor="t">
            <a:spAutoFit/>
          </a:bodyPr>
          <a:lstStyle/>
          <a:p>
            <a:pPr algn="ctr">
              <a:lnSpc>
                <a:spcPts val="2939"/>
              </a:lnSpc>
            </a:pPr>
            <a:r>
              <a:rPr lang="en-US" sz="2133" dirty="0">
                <a:solidFill>
                  <a:schemeClr val="bg1"/>
                </a:solidFill>
                <a:latin typeface="Montserrat Classic Bold"/>
              </a:rPr>
              <a:t>OUR COMMUNITIES</a:t>
            </a:r>
          </a:p>
        </p:txBody>
      </p:sp>
      <p:pic>
        <p:nvPicPr>
          <p:cNvPr id="17" name="Picture 16" descr="A close up of a sign&#10;&#10;Description automatically generated">
            <a:extLst>
              <a:ext uri="{FF2B5EF4-FFF2-40B4-BE49-F238E27FC236}">
                <a16:creationId xmlns:a16="http://schemas.microsoft.com/office/drawing/2014/main" id="{A03E69F0-C785-914A-9950-B3C9C3E34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9304" y="3621049"/>
            <a:ext cx="2010933" cy="18756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34" dirty="0">
                <a:solidFill>
                  <a:schemeClr val="bg1"/>
                </a:solidFill>
                <a:latin typeface="Montserrat Classic Bold"/>
              </a:rPr>
              <a:t>MEET MASON</a:t>
            </a:r>
          </a:p>
        </p:txBody>
      </p:sp>
      <p:sp>
        <p:nvSpPr>
          <p:cNvPr id="14" name="TextBox 13">
            <a:extLst>
              <a:ext uri="{FF2B5EF4-FFF2-40B4-BE49-F238E27FC236}">
                <a16:creationId xmlns:a16="http://schemas.microsoft.com/office/drawing/2014/main" id="{F261F78A-503E-4E79-AF32-445DE55ED6C2}"/>
              </a:ext>
            </a:extLst>
          </p:cNvPr>
          <p:cNvSpPr txBox="1"/>
          <p:nvPr/>
        </p:nvSpPr>
        <p:spPr>
          <a:xfrm>
            <a:off x="5887656" y="3004116"/>
            <a:ext cx="5500319" cy="2554545"/>
          </a:xfrm>
          <a:prstGeom prst="rect">
            <a:avLst/>
          </a:prstGeom>
          <a:noFill/>
        </p:spPr>
        <p:txBody>
          <a:bodyPr wrap="square" rtlCol="0">
            <a:spAutoFit/>
          </a:bodyPr>
          <a:lstStyle/>
          <a:p>
            <a:pPr algn="ctr"/>
            <a:r>
              <a:rPr lang="en-US" sz="4000" b="1" dirty="0"/>
              <a:t>Mason </a:t>
            </a:r>
            <a:r>
              <a:rPr lang="en-US" sz="4000" b="1" dirty="0" err="1"/>
              <a:t>Bazala</a:t>
            </a:r>
            <a:r>
              <a:rPr lang="en-US" sz="4000" b="1" dirty="0"/>
              <a:t> is grateful that associate donors assisted him with continuing education. </a:t>
            </a:r>
          </a:p>
        </p:txBody>
      </p:sp>
      <p:pic>
        <p:nvPicPr>
          <p:cNvPr id="2" name="Picture 1">
            <a:extLst>
              <a:ext uri="{FF2B5EF4-FFF2-40B4-BE49-F238E27FC236}">
                <a16:creationId xmlns:a16="http://schemas.microsoft.com/office/drawing/2014/main" id="{1FBC64B9-2D6B-4990-9303-55CC7FC05059}"/>
              </a:ext>
            </a:extLst>
          </p:cNvPr>
          <p:cNvPicPr>
            <a:picLocks noChangeAspect="1"/>
          </p:cNvPicPr>
          <p:nvPr/>
        </p:nvPicPr>
        <p:blipFill>
          <a:blip r:embed="rId4"/>
          <a:stretch>
            <a:fillRect/>
          </a:stretch>
        </p:blipFill>
        <p:spPr>
          <a:xfrm>
            <a:off x="1671771" y="1717906"/>
            <a:ext cx="3658788" cy="512696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B797-0799-F649-A3CE-9D4311419E82}"/>
              </a:ext>
            </a:extLst>
          </p:cNvPr>
          <p:cNvPicPr>
            <a:picLocks noChangeAspect="1"/>
          </p:cNvPicPr>
          <p:nvPr/>
        </p:nvPicPr>
        <p:blipFill>
          <a:blip r:embed="rId3"/>
          <a:stretch>
            <a:fillRect/>
          </a:stretch>
        </p:blipFill>
        <p:spPr>
          <a:xfrm>
            <a:off x="0" y="0"/>
            <a:ext cx="12192000" cy="2768600"/>
          </a:xfrm>
          <a:prstGeom prst="rect">
            <a:avLst/>
          </a:prstGeom>
          <a:ln>
            <a:noFill/>
          </a:ln>
        </p:spPr>
      </p:pic>
      <p:sp>
        <p:nvSpPr>
          <p:cNvPr id="3" name="TextBox 3"/>
          <p:cNvSpPr txBox="1"/>
          <p:nvPr/>
        </p:nvSpPr>
        <p:spPr>
          <a:xfrm>
            <a:off x="89590" y="482600"/>
            <a:ext cx="12012822" cy="936154"/>
          </a:xfrm>
          <a:prstGeom prst="rect">
            <a:avLst/>
          </a:prstGeom>
        </p:spPr>
        <p:txBody>
          <a:bodyPr lIns="0" tIns="0" rIns="0" bIns="0" rtlCol="0" anchor="t">
            <a:spAutoFit/>
          </a:bodyPr>
          <a:lstStyle/>
          <a:p>
            <a:pPr algn="ctr">
              <a:lnSpc>
                <a:spcPts val="7280"/>
              </a:lnSpc>
            </a:pPr>
            <a:r>
              <a:rPr lang="en-US" sz="6400" dirty="0">
                <a:solidFill>
                  <a:schemeClr val="bg1"/>
                </a:solidFill>
                <a:latin typeface="Montserrat Classic Bold"/>
              </a:rPr>
              <a:t>HOW CAN YOU HELP?</a:t>
            </a:r>
          </a:p>
        </p:txBody>
      </p:sp>
      <p:sp>
        <p:nvSpPr>
          <p:cNvPr id="4" name="TextBox 4"/>
          <p:cNvSpPr txBox="1"/>
          <p:nvPr/>
        </p:nvSpPr>
        <p:spPr>
          <a:xfrm>
            <a:off x="1060175" y="1583742"/>
            <a:ext cx="10166625" cy="524887"/>
          </a:xfrm>
          <a:prstGeom prst="rect">
            <a:avLst/>
          </a:prstGeom>
        </p:spPr>
        <p:txBody>
          <a:bodyPr wrap="square" lIns="0" tIns="0" rIns="0" bIns="0" rtlCol="0" anchor="t">
            <a:spAutoFit/>
          </a:bodyPr>
          <a:lstStyle/>
          <a:p>
            <a:pPr algn="ctr">
              <a:lnSpc>
                <a:spcPts val="1960"/>
              </a:lnSpc>
            </a:pPr>
            <a:r>
              <a:rPr lang="en-US" sz="2400" b="1" dirty="0">
                <a:solidFill>
                  <a:srgbClr val="00BC50"/>
                </a:solidFill>
                <a:latin typeface="Montserrat"/>
              </a:rPr>
              <a:t>MAKE A GIVE FOR GOOD DONATION </a:t>
            </a:r>
          </a:p>
          <a:p>
            <a:pPr algn="ctr">
              <a:lnSpc>
                <a:spcPts val="1960"/>
              </a:lnSpc>
            </a:pPr>
            <a:r>
              <a:rPr lang="en-US" sz="2400" b="1" dirty="0">
                <a:solidFill>
                  <a:srgbClr val="00BC50"/>
                </a:solidFill>
                <a:latin typeface="Montserrat"/>
              </a:rPr>
              <a:t>THAT FITS YOUR PERSONAL CIRCUMSTANCES</a:t>
            </a:r>
          </a:p>
        </p:txBody>
      </p:sp>
      <p:sp>
        <p:nvSpPr>
          <p:cNvPr id="2" name="Rectangle 1">
            <a:extLst>
              <a:ext uri="{FF2B5EF4-FFF2-40B4-BE49-F238E27FC236}">
                <a16:creationId xmlns:a16="http://schemas.microsoft.com/office/drawing/2014/main" id="{BA236436-FED1-4034-8B17-DAFDEB690EC6}"/>
              </a:ext>
            </a:extLst>
          </p:cNvPr>
          <p:cNvSpPr/>
          <p:nvPr/>
        </p:nvSpPr>
        <p:spPr>
          <a:xfrm>
            <a:off x="1053620" y="3429000"/>
            <a:ext cx="10471425" cy="2554545"/>
          </a:xfrm>
          <a:prstGeom prst="rect">
            <a:avLst/>
          </a:prstGeom>
        </p:spPr>
        <p:txBody>
          <a:bodyPr wrap="square">
            <a:spAutoFit/>
          </a:bodyPr>
          <a:lstStyle/>
          <a:p>
            <a:r>
              <a:rPr lang="en-US" sz="3200" b="1" dirty="0">
                <a:latin typeface="Montserrat" panose="020B0604020202020204" charset="0"/>
              </a:rPr>
              <a:t>POWER HOUR : </a:t>
            </a:r>
            <a:r>
              <a:rPr lang="en-US" sz="3200" dirty="0">
                <a:latin typeface="Montserrat" panose="020B0604020202020204" charset="0"/>
              </a:rPr>
              <a:t>1 hour of pay per pay period</a:t>
            </a:r>
          </a:p>
          <a:p>
            <a:endParaRPr lang="en-US" sz="3200" dirty="0">
              <a:latin typeface="Montserrat" panose="020B0604020202020204" charset="0"/>
            </a:endParaRPr>
          </a:p>
          <a:p>
            <a:r>
              <a:rPr lang="en-US" sz="3200" b="1" dirty="0">
                <a:latin typeface="Montserrat" panose="020B0604020202020204" charset="0"/>
              </a:rPr>
              <a:t>HALF HOUR HERO : </a:t>
            </a:r>
            <a:r>
              <a:rPr lang="en-US" sz="3200" dirty="0">
                <a:latin typeface="Montserrat" panose="020B0604020202020204" charset="0"/>
              </a:rPr>
              <a:t>½ hour of pay per pay period</a:t>
            </a:r>
          </a:p>
          <a:p>
            <a:endParaRPr lang="en-US" sz="3200" dirty="0">
              <a:latin typeface="Montserrat" panose="020B0604020202020204" charset="0"/>
            </a:endParaRPr>
          </a:p>
          <a:p>
            <a:r>
              <a:rPr lang="en-US" sz="3200" b="1" dirty="0">
                <a:latin typeface="Montserrat" panose="020B0604020202020204" charset="0"/>
              </a:rPr>
              <a:t>LEAD FOR GOOD: </a:t>
            </a:r>
            <a:r>
              <a:rPr lang="en-US" sz="3200" dirty="0">
                <a:latin typeface="Montserrat" panose="020B0604020202020204" charset="0"/>
              </a:rPr>
              <a:t>$1,000 gift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34" dirty="0">
                <a:solidFill>
                  <a:schemeClr val="bg1"/>
                </a:solidFill>
                <a:latin typeface="Montserrat Classic Bold"/>
              </a:rPr>
              <a:t>GIVING LEVEL REWARDS</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dirty="0">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89590" y="2779517"/>
            <a:ext cx="4724400" cy="830997"/>
          </a:xfrm>
          <a:prstGeom prst="rect">
            <a:avLst/>
          </a:prstGeom>
          <a:noFill/>
        </p:spPr>
        <p:txBody>
          <a:bodyPr wrap="square" rtlCol="0">
            <a:spAutoFit/>
          </a:bodyPr>
          <a:lstStyle/>
          <a:p>
            <a:pPr algn="ctr"/>
            <a:r>
              <a:rPr lang="en-US" sz="2400" b="1" dirty="0">
                <a:latin typeface="Montserrat" panose="020B0604020202020204" charset="0"/>
              </a:rPr>
              <a:t>Power Hour = 1 hour of pay per pay period</a:t>
            </a:r>
          </a:p>
        </p:txBody>
      </p:sp>
      <p:sp>
        <p:nvSpPr>
          <p:cNvPr id="15" name="TextBox 14">
            <a:extLst>
              <a:ext uri="{FF2B5EF4-FFF2-40B4-BE49-F238E27FC236}">
                <a16:creationId xmlns:a16="http://schemas.microsoft.com/office/drawing/2014/main" id="{3ECDAD69-528D-421E-B51B-58C2288FF086}"/>
              </a:ext>
            </a:extLst>
          </p:cNvPr>
          <p:cNvSpPr txBox="1"/>
          <p:nvPr/>
        </p:nvSpPr>
        <p:spPr>
          <a:xfrm>
            <a:off x="7241868" y="2797007"/>
            <a:ext cx="4724400" cy="1200329"/>
          </a:xfrm>
          <a:prstGeom prst="rect">
            <a:avLst/>
          </a:prstGeom>
          <a:noFill/>
        </p:spPr>
        <p:txBody>
          <a:bodyPr wrap="square" rtlCol="0">
            <a:spAutoFit/>
          </a:bodyPr>
          <a:lstStyle/>
          <a:p>
            <a:pPr algn="ctr"/>
            <a:r>
              <a:rPr lang="en-US" sz="2400" b="1" dirty="0">
                <a:latin typeface="Montserrat" panose="020B0604020202020204" charset="0"/>
              </a:rPr>
              <a:t>Lead for Good =  $1,000 one-time gift or $38.47 per pay period</a:t>
            </a:r>
          </a:p>
        </p:txBody>
      </p:sp>
      <p:sp>
        <p:nvSpPr>
          <p:cNvPr id="13" name="TextBox 12">
            <a:extLst>
              <a:ext uri="{FF2B5EF4-FFF2-40B4-BE49-F238E27FC236}">
                <a16:creationId xmlns:a16="http://schemas.microsoft.com/office/drawing/2014/main" id="{2F71A130-B67F-4A83-B502-32E6F5DA504D}"/>
              </a:ext>
            </a:extLst>
          </p:cNvPr>
          <p:cNvSpPr txBox="1"/>
          <p:nvPr/>
        </p:nvSpPr>
        <p:spPr>
          <a:xfrm>
            <a:off x="3743738" y="4660936"/>
            <a:ext cx="4724400" cy="830997"/>
          </a:xfrm>
          <a:prstGeom prst="rect">
            <a:avLst/>
          </a:prstGeom>
          <a:noFill/>
        </p:spPr>
        <p:txBody>
          <a:bodyPr wrap="square" rtlCol="0">
            <a:spAutoFit/>
          </a:bodyPr>
          <a:lstStyle/>
          <a:p>
            <a:pPr algn="ctr"/>
            <a:r>
              <a:rPr lang="en-US" sz="2400" b="1" dirty="0">
                <a:latin typeface="Montserrat" panose="020B0604020202020204" charset="0"/>
              </a:rPr>
              <a:t>Half Hour Hero = One half hour of pay per pay period</a:t>
            </a: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3836566" y="1717908"/>
            <a:ext cx="4538744" cy="1061609"/>
          </a:xfrm>
          <a:prstGeom prst="rect">
            <a:avLst/>
          </a:prstGeom>
        </p:spPr>
      </p:pic>
      <p:sp>
        <p:nvSpPr>
          <p:cNvPr id="9" name="TextBox 8">
            <a:extLst>
              <a:ext uri="{FF2B5EF4-FFF2-40B4-BE49-F238E27FC236}">
                <a16:creationId xmlns:a16="http://schemas.microsoft.com/office/drawing/2014/main" id="{923839CB-7E53-42C0-B673-2279F6BDE57F}"/>
              </a:ext>
            </a:extLst>
          </p:cNvPr>
          <p:cNvSpPr txBox="1"/>
          <p:nvPr/>
        </p:nvSpPr>
        <p:spPr>
          <a:xfrm>
            <a:off x="1022316" y="3697495"/>
            <a:ext cx="2858947" cy="369332"/>
          </a:xfrm>
          <a:prstGeom prst="rect">
            <a:avLst/>
          </a:prstGeom>
          <a:noFill/>
        </p:spPr>
        <p:txBody>
          <a:bodyPr wrap="square" rtlCol="0">
            <a:spAutoFit/>
          </a:bodyPr>
          <a:lstStyle/>
          <a:p>
            <a:r>
              <a:rPr lang="en-US" dirty="0"/>
              <a:t>1,200 Called to Shine points</a:t>
            </a:r>
          </a:p>
        </p:txBody>
      </p:sp>
      <p:sp>
        <p:nvSpPr>
          <p:cNvPr id="19" name="TextBox 18">
            <a:extLst>
              <a:ext uri="{FF2B5EF4-FFF2-40B4-BE49-F238E27FC236}">
                <a16:creationId xmlns:a16="http://schemas.microsoft.com/office/drawing/2014/main" id="{CC401306-4CB1-435A-A4A8-EE9B674EB606}"/>
              </a:ext>
            </a:extLst>
          </p:cNvPr>
          <p:cNvSpPr txBox="1"/>
          <p:nvPr/>
        </p:nvSpPr>
        <p:spPr>
          <a:xfrm>
            <a:off x="8310737" y="4014826"/>
            <a:ext cx="2858947" cy="369332"/>
          </a:xfrm>
          <a:prstGeom prst="rect">
            <a:avLst/>
          </a:prstGeom>
          <a:noFill/>
        </p:spPr>
        <p:txBody>
          <a:bodyPr wrap="square" rtlCol="0">
            <a:spAutoFit/>
          </a:bodyPr>
          <a:lstStyle/>
          <a:p>
            <a:r>
              <a:rPr lang="en-US" dirty="0"/>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736120" y="5584045"/>
            <a:ext cx="2719759" cy="369332"/>
          </a:xfrm>
          <a:prstGeom prst="rect">
            <a:avLst/>
          </a:prstGeom>
          <a:noFill/>
        </p:spPr>
        <p:txBody>
          <a:bodyPr wrap="square" rtlCol="0">
            <a:spAutoFit/>
          </a:bodyPr>
          <a:lstStyle/>
          <a:p>
            <a:r>
              <a:rPr lang="en-US" dirty="0"/>
              <a:t>600 Called to Shine points</a:t>
            </a:r>
          </a:p>
        </p:txBody>
      </p:sp>
    </p:spTree>
    <p:extLst>
      <p:ext uri="{BB962C8B-B14F-4D97-AF65-F5344CB8AC3E}">
        <p14:creationId xmlns:p14="http://schemas.microsoft.com/office/powerpoint/2010/main" val="1353793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34" dirty="0">
                <a:solidFill>
                  <a:schemeClr val="bg1"/>
                </a:solidFill>
                <a:latin typeface="Montserrat Classic Bold"/>
              </a:rPr>
              <a:t>OTHER REWARDS</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dirty="0">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2305454" y="2071574"/>
            <a:ext cx="7600965" cy="954107"/>
          </a:xfrm>
          <a:prstGeom prst="rect">
            <a:avLst/>
          </a:prstGeom>
          <a:noFill/>
        </p:spPr>
        <p:txBody>
          <a:bodyPr wrap="square" rtlCol="0">
            <a:spAutoFit/>
          </a:bodyPr>
          <a:lstStyle/>
          <a:p>
            <a:pPr algn="ctr"/>
            <a:r>
              <a:rPr lang="en-US" sz="2800" b="1" dirty="0">
                <a:latin typeface="Montserrat" panose="020B0604020202020204" charset="0"/>
              </a:rPr>
              <a:t>All donors with ongoing recurring gifts and new 2022 G4G recurring donors:</a:t>
            </a:r>
          </a:p>
        </p:txBody>
      </p:sp>
      <p:sp>
        <p:nvSpPr>
          <p:cNvPr id="7" name="TextBox 6">
            <a:extLst>
              <a:ext uri="{FF2B5EF4-FFF2-40B4-BE49-F238E27FC236}">
                <a16:creationId xmlns:a16="http://schemas.microsoft.com/office/drawing/2014/main" id="{F6FF662B-00F6-4246-BD31-295F726902A1}"/>
              </a:ext>
            </a:extLst>
          </p:cNvPr>
          <p:cNvSpPr txBox="1"/>
          <p:nvPr/>
        </p:nvSpPr>
        <p:spPr>
          <a:xfrm flipH="1">
            <a:off x="3536149" y="5147893"/>
            <a:ext cx="5328045" cy="461665"/>
          </a:xfrm>
          <a:prstGeom prst="rect">
            <a:avLst/>
          </a:prstGeom>
          <a:noFill/>
        </p:spPr>
        <p:txBody>
          <a:bodyPr wrap="square" rtlCol="0">
            <a:spAutoFit/>
          </a:bodyPr>
          <a:lstStyle/>
          <a:p>
            <a:pPr algn="ctr"/>
            <a:r>
              <a:rPr lang="en-US" sz="2400" b="1" u="sng" dirty="0"/>
              <a:t>All</a:t>
            </a:r>
            <a:r>
              <a:rPr lang="en-US" sz="2400" b="1" dirty="0"/>
              <a:t> donors will receive 75 Be Well points</a:t>
            </a:r>
            <a:r>
              <a:rPr lang="en-US" sz="1200" b="1" dirty="0"/>
              <a:t>. </a:t>
            </a:r>
          </a:p>
        </p:txBody>
      </p:sp>
      <p:sp>
        <p:nvSpPr>
          <p:cNvPr id="2" name="TextBox 1">
            <a:extLst>
              <a:ext uri="{FF2B5EF4-FFF2-40B4-BE49-F238E27FC236}">
                <a16:creationId xmlns:a16="http://schemas.microsoft.com/office/drawing/2014/main" id="{91BB92DD-1B1C-41AB-967F-11FE81CEF3F0}"/>
              </a:ext>
            </a:extLst>
          </p:cNvPr>
          <p:cNvSpPr txBox="1"/>
          <p:nvPr/>
        </p:nvSpPr>
        <p:spPr>
          <a:xfrm>
            <a:off x="3206669" y="3309115"/>
            <a:ext cx="5987004" cy="461665"/>
          </a:xfrm>
          <a:prstGeom prst="rect">
            <a:avLst/>
          </a:prstGeom>
          <a:noFill/>
        </p:spPr>
        <p:txBody>
          <a:bodyPr wrap="square" rtlCol="0">
            <a:spAutoFit/>
          </a:bodyPr>
          <a:lstStyle/>
          <a:p>
            <a:pPr algn="ctr"/>
            <a:r>
              <a:rPr lang="en-US" sz="2400" b="1" dirty="0"/>
              <a:t>Will receive 100 bonus Called to Shine points</a:t>
            </a:r>
          </a:p>
        </p:txBody>
      </p:sp>
      <p:pic>
        <p:nvPicPr>
          <p:cNvPr id="12" name="Picture 11">
            <a:extLst>
              <a:ext uri="{FF2B5EF4-FFF2-40B4-BE49-F238E27FC236}">
                <a16:creationId xmlns:a16="http://schemas.microsoft.com/office/drawing/2014/main" id="{A6A6C091-C456-4020-8A55-EA869EDCA787}"/>
              </a:ext>
            </a:extLst>
          </p:cNvPr>
          <p:cNvPicPr>
            <a:picLocks noChangeAspect="1"/>
          </p:cNvPicPr>
          <p:nvPr/>
        </p:nvPicPr>
        <p:blipFill>
          <a:blip r:embed="rId4"/>
          <a:stretch>
            <a:fillRect/>
          </a:stretch>
        </p:blipFill>
        <p:spPr>
          <a:xfrm>
            <a:off x="4200425" y="3916241"/>
            <a:ext cx="3791150" cy="948218"/>
          </a:xfrm>
          <a:prstGeom prst="rect">
            <a:avLst/>
          </a:prstGeom>
        </p:spPr>
      </p:pic>
      <p:pic>
        <p:nvPicPr>
          <p:cNvPr id="8" name="Picture 7">
            <a:extLst>
              <a:ext uri="{FF2B5EF4-FFF2-40B4-BE49-F238E27FC236}">
                <a16:creationId xmlns:a16="http://schemas.microsoft.com/office/drawing/2014/main" id="{ADB0B26D-C3BB-4875-8F2B-94474649F85A}"/>
              </a:ext>
            </a:extLst>
          </p:cNvPr>
          <p:cNvPicPr>
            <a:picLocks noChangeAspect="1"/>
          </p:cNvPicPr>
          <p:nvPr/>
        </p:nvPicPr>
        <p:blipFill>
          <a:blip r:embed="rId5"/>
          <a:stretch>
            <a:fillRect/>
          </a:stretch>
        </p:blipFill>
        <p:spPr>
          <a:xfrm>
            <a:off x="4152900" y="5749022"/>
            <a:ext cx="3886200" cy="762000"/>
          </a:xfrm>
          <a:prstGeom prst="rect">
            <a:avLst/>
          </a:prstGeom>
        </p:spPr>
      </p:pic>
    </p:spTree>
    <p:extLst>
      <p:ext uri="{BB962C8B-B14F-4D97-AF65-F5344CB8AC3E}">
        <p14:creationId xmlns:p14="http://schemas.microsoft.com/office/powerpoint/2010/main" val="21037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DCFD1A13-2B88-47B7-AAE9-AD6F3296E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5CE4102-C93A-420A-98A7-5A7DD0C5C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E9A074A-1B63-4B28-8BA9-47474494DF9F}"/>
              </a:ext>
            </a:extLst>
          </p:cNvPr>
          <p:cNvPicPr>
            <a:picLocks noChangeAspect="1"/>
          </p:cNvPicPr>
          <p:nvPr/>
        </p:nvPicPr>
        <p:blipFill>
          <a:blip r:embed="rId3"/>
          <a:stretch>
            <a:fillRect/>
          </a:stretch>
        </p:blipFill>
        <p:spPr>
          <a:xfrm>
            <a:off x="554667" y="1140543"/>
            <a:ext cx="4049636" cy="1210854"/>
          </a:xfrm>
          <a:prstGeom prst="rect">
            <a:avLst/>
          </a:prstGeom>
        </p:spPr>
      </p:pic>
      <p:sp>
        <p:nvSpPr>
          <p:cNvPr id="3" name="TextBox 2">
            <a:extLst>
              <a:ext uri="{FF2B5EF4-FFF2-40B4-BE49-F238E27FC236}">
                <a16:creationId xmlns:a16="http://schemas.microsoft.com/office/drawing/2014/main" id="{2BA8B557-B296-4671-A868-6237A6EE173A}"/>
              </a:ext>
            </a:extLst>
          </p:cNvPr>
          <p:cNvSpPr txBox="1"/>
          <p:nvPr/>
        </p:nvSpPr>
        <p:spPr>
          <a:xfrm>
            <a:off x="6255308" y="561372"/>
            <a:ext cx="5844094" cy="5550061"/>
          </a:xfrm>
          <a:prstGeom prst="rect">
            <a:avLst/>
          </a:prstGeom>
        </p:spPr>
        <p:txBody>
          <a:bodyPr vert="horz" lIns="91440" tIns="45720" rIns="91440" bIns="45720" rtlCol="0" anchor="t">
            <a:normAutofit fontScale="25000" lnSpcReduction="2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The Big Give will take place on September 1</a:t>
            </a:r>
            <a:r>
              <a:rPr kumimoji="0" lang="en-US" sz="9600" i="0" u="none" strike="noStrike" kern="1200" cap="none" spc="0" normalizeH="0" baseline="30000" noProof="0" dirty="0">
                <a:ln>
                  <a:noFill/>
                </a:ln>
                <a:solidFill>
                  <a:prstClr val="white"/>
                </a:solidFill>
                <a:effectLst/>
                <a:uLnTx/>
                <a:uFillTx/>
                <a:latin typeface="Calibri" panose="020F0502020204030204"/>
                <a:ea typeface="+mn-ea"/>
                <a:cs typeface="+mn-cs"/>
              </a:rPr>
              <a:t>st</a:t>
            </a: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9600" dirty="0">
                <a:solidFill>
                  <a:prstClr val="white"/>
                </a:solidFill>
                <a:latin typeface="Calibri" panose="020F0502020204030204"/>
              </a:rPr>
              <a:t>and will </a:t>
            </a: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launch this year’s Give</a:t>
            </a:r>
            <a:r>
              <a:rPr lang="en-US" sz="9600" dirty="0">
                <a:solidFill>
                  <a:prstClr val="white"/>
                </a:solidFill>
                <a:latin typeface="Calibri" panose="020F0502020204030204"/>
              </a:rPr>
              <a:t> for Good C</a:t>
            </a: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ampaign.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It is an opportunity for Associates to make their gift in the first 24 hours of the Campaign and engage in unique activities planned at their hospital facilities. </a:t>
            </a:r>
          </a:p>
          <a:p>
            <a:pPr marR="0" lvl="0" algn="l" defTabSz="914400" rtl="0" eaLnBrk="1" fontAlgn="auto" latinLnBrk="0" hangingPunct="1">
              <a:lnSpc>
                <a:spcPct val="90000"/>
              </a:lnSpc>
              <a:spcBef>
                <a:spcPts val="0"/>
              </a:spcBef>
              <a:spcAft>
                <a:spcPts val="600"/>
              </a:spcAft>
              <a:buClrTx/>
              <a:buSzTx/>
              <a:tabLst/>
              <a:defRPr/>
            </a:pPr>
            <a:endPar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In addition, all associates can look for emails throughout the day promoting The Big Give, special challenges, and giving rewards.</a:t>
            </a:r>
          </a:p>
          <a:p>
            <a:pPr marR="0" lvl="0" algn="l" defTabSz="914400" rtl="0" eaLnBrk="1" fontAlgn="auto" latinLnBrk="0" hangingPunct="1">
              <a:lnSpc>
                <a:spcPct val="90000"/>
              </a:lnSpc>
              <a:spcBef>
                <a:spcPts val="0"/>
              </a:spcBef>
              <a:spcAft>
                <a:spcPts val="600"/>
              </a:spcAft>
              <a:buClrTx/>
              <a:buSzTx/>
              <a:tabLst/>
              <a:defRPr/>
            </a:pPr>
            <a:endPar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In addition to Campaign incentives, there will be fun giveaway items and a free shirt to claim when associates make an eligible gift during The Big Give.</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9600" b="1" i="0" u="none" strike="noStrike" kern="1200" cap="none" spc="0" normalizeH="0" baseline="0" noProof="0" dirty="0">
                <a:ln>
                  <a:noFill/>
                </a:ln>
                <a:solidFill>
                  <a:prstClr val="white"/>
                </a:solidFill>
                <a:effectLst/>
                <a:uLnTx/>
                <a:uFillTx/>
                <a:latin typeface="Calibri" panose="020F0502020204030204"/>
                <a:ea typeface="+mn-ea"/>
                <a:cs typeface="+mn-cs"/>
              </a:rPr>
              <a:t>Make your gift on September 1!</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791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a:srcRect t="1" b="50081"/>
          <a:stretch/>
        </p:blipFill>
        <p:spPr>
          <a:xfrm>
            <a:off x="0" y="1"/>
            <a:ext cx="12211877" cy="3429000"/>
          </a:xfrm>
          <a:prstGeom prst="rect">
            <a:avLst/>
          </a:prstGeom>
        </p:spPr>
      </p:pic>
      <p:sp>
        <p:nvSpPr>
          <p:cNvPr id="2" name="TextBox 2"/>
          <p:cNvSpPr txBox="1"/>
          <p:nvPr/>
        </p:nvSpPr>
        <p:spPr>
          <a:xfrm>
            <a:off x="89590" y="502254"/>
            <a:ext cx="12012822" cy="1872307"/>
          </a:xfrm>
          <a:prstGeom prst="rect">
            <a:avLst/>
          </a:prstGeom>
        </p:spPr>
        <p:txBody>
          <a:bodyPr lIns="0" tIns="0" rIns="0" bIns="0" rtlCol="0" anchor="t">
            <a:spAutoFit/>
          </a:bodyPr>
          <a:lstStyle/>
          <a:p>
            <a:pPr algn="ctr">
              <a:lnSpc>
                <a:spcPts val="7280"/>
              </a:lnSpc>
            </a:pPr>
            <a:r>
              <a:rPr lang="en-US" sz="6400" dirty="0">
                <a:solidFill>
                  <a:schemeClr val="bg1"/>
                </a:solidFill>
                <a:latin typeface="Montserrat Classic Bold"/>
              </a:rPr>
              <a:t>GIVE FOR GOOD.</a:t>
            </a:r>
          </a:p>
          <a:p>
            <a:pPr algn="ctr">
              <a:lnSpc>
                <a:spcPts val="7280"/>
              </a:lnSpc>
            </a:pPr>
            <a:r>
              <a:rPr lang="en-US" sz="6400" dirty="0">
                <a:solidFill>
                  <a:schemeClr val="bg1"/>
                </a:solidFill>
                <a:latin typeface="Montserrat Classic Bold"/>
              </a:rPr>
              <a:t>THAT'S THE POWER OF US. </a:t>
            </a:r>
          </a:p>
        </p:txBody>
      </p:sp>
      <p:sp>
        <p:nvSpPr>
          <p:cNvPr id="4" name="TextBox 4"/>
          <p:cNvSpPr txBox="1"/>
          <p:nvPr/>
        </p:nvSpPr>
        <p:spPr>
          <a:xfrm>
            <a:off x="0" y="2291656"/>
            <a:ext cx="12192000" cy="264944"/>
          </a:xfrm>
          <a:prstGeom prst="rect">
            <a:avLst/>
          </a:prstGeom>
        </p:spPr>
        <p:txBody>
          <a:bodyPr wrap="square" lIns="0" tIns="0" rIns="0" bIns="0" rtlCol="0" anchor="t">
            <a:spAutoFit/>
          </a:bodyPr>
          <a:lstStyle/>
          <a:p>
            <a:pPr algn="ctr">
              <a:lnSpc>
                <a:spcPts val="2160"/>
              </a:lnSpc>
            </a:pPr>
            <a:r>
              <a:rPr lang="en-US" sz="1600" b="1" dirty="0">
                <a:solidFill>
                  <a:schemeClr val="bg1"/>
                </a:solidFill>
                <a:latin typeface="Montserrat"/>
              </a:rPr>
              <a:t>Together, we can make good happen right where we live and work. </a:t>
            </a:r>
            <a:endParaRPr lang="en-US" sz="1200" dirty="0"/>
          </a:p>
        </p:txBody>
      </p:sp>
      <p:sp>
        <p:nvSpPr>
          <p:cNvPr id="5" name="TextBox 5"/>
          <p:cNvSpPr txBox="1"/>
          <p:nvPr/>
        </p:nvSpPr>
        <p:spPr>
          <a:xfrm>
            <a:off x="3403600" y="2717800"/>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1008" y="3649431"/>
            <a:ext cx="4389984" cy="320856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5" ma:contentTypeDescription="Create a new document." ma:contentTypeScope="" ma:versionID="cc761672019d68cb326bceca0762050a">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f78190fcbbcf1a4c8b5c6691f1439830"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Props1.xml><?xml version="1.0" encoding="utf-8"?>
<ds:datastoreItem xmlns:ds="http://schemas.openxmlformats.org/officeDocument/2006/customXml" ds:itemID="{238F9D93-2FD3-42FE-877A-43D14CEA8AFE}"/>
</file>

<file path=customXml/itemProps2.xml><?xml version="1.0" encoding="utf-8"?>
<ds:datastoreItem xmlns:ds="http://schemas.openxmlformats.org/officeDocument/2006/customXml" ds:itemID="{12C579FA-602F-403D-99AD-517CF3D4FA51}"/>
</file>

<file path=customXml/itemProps3.xml><?xml version="1.0" encoding="utf-8"?>
<ds:datastoreItem xmlns:ds="http://schemas.openxmlformats.org/officeDocument/2006/customXml" ds:itemID="{143CEB34-B81C-4C07-8746-EEA8D3B25658}"/>
</file>

<file path=docProps/app.xml><?xml version="1.0" encoding="utf-8"?>
<Properties xmlns="http://schemas.openxmlformats.org/officeDocument/2006/extended-properties" xmlns:vt="http://schemas.openxmlformats.org/officeDocument/2006/docPropsVTypes">
  <TotalTime>288</TotalTime>
  <Words>1402</Words>
  <Application>Microsoft Office PowerPoint</Application>
  <PresentationFormat>Widescreen</PresentationFormat>
  <Paragraphs>130</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Montserrat</vt:lpstr>
      <vt:lpstr>Montserrat Classic 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Gordon, Clare S</cp:lastModifiedBy>
  <cp:revision>19</cp:revision>
  <dcterms:created xsi:type="dcterms:W3CDTF">2022-06-02T16:34:07Z</dcterms:created>
  <dcterms:modified xsi:type="dcterms:W3CDTF">2022-06-17T17:58:25Z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ies>
</file>