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61" r:id="rId3"/>
    <p:sldId id="262" r:id="rId4"/>
    <p:sldId id="258" r:id="rId5"/>
    <p:sldId id="259" r:id="rId6"/>
    <p:sldId id="268" r:id="rId7"/>
    <p:sldId id="265" r:id="rId8"/>
    <p:sldId id="267"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208" autoAdjust="0"/>
  </p:normalViewPr>
  <p:slideViewPr>
    <p:cSldViewPr snapToGrid="0">
      <p:cViewPr varScale="1">
        <p:scale>
          <a:sx n="83" d="100"/>
          <a:sy n="83"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dirty="0"/>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give@bsmhealth.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presentation notes have been designed to be read verbatim by the leader</a:t>
            </a:r>
          </a:p>
          <a:p>
            <a:pPr lvl="0"/>
            <a:endParaRPr lang="en-US" sz="1200" b="1" kern="1200" dirty="0">
              <a:solidFill>
                <a:schemeClr val="tx1"/>
              </a:solidFill>
              <a:effectLst/>
              <a:latin typeface="+mn-lt"/>
              <a:ea typeface="+mn-ea"/>
              <a:cs typeface="+mn-cs"/>
            </a:endParaRPr>
          </a:p>
          <a:p>
            <a:r>
              <a:rPr lang="en-US" b="1" dirty="0"/>
              <a:t>I want </a:t>
            </a:r>
            <a:r>
              <a:rPr lang="en-US" sz="1200" b="1" kern="1200" dirty="0">
                <a:solidFill>
                  <a:schemeClr val="tx1"/>
                </a:solidFill>
                <a:effectLst/>
                <a:latin typeface="+mn-lt"/>
                <a:ea typeface="+mn-ea"/>
                <a:cs typeface="+mn-cs"/>
              </a:rPr>
              <a:t>to </a:t>
            </a:r>
            <a:r>
              <a:rPr lang="en-US" b="1" dirty="0"/>
              <a:t>share some information</a:t>
            </a:r>
            <a:r>
              <a:rPr lang="en-US" sz="1200" b="1" kern="1200" dirty="0">
                <a:solidFill>
                  <a:schemeClr val="tx1"/>
                </a:solidFill>
                <a:effectLst/>
                <a:latin typeface="+mn-lt"/>
                <a:ea typeface="+mn-ea"/>
                <a:cs typeface="+mn-cs"/>
              </a:rPr>
              <a:t> about the upcoming Bon Secours Mercy Health Associate Campaign</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goal is to make sure that everyone understands what the Give for Good campaign is and how we all </a:t>
            </a:r>
            <a:r>
              <a:rPr lang="en-US" dirty="0"/>
              <a:t>participate </a:t>
            </a:r>
            <a:r>
              <a:rPr lang="en-US" sz="1200" kern="1200" dirty="0">
                <a:solidFill>
                  <a:schemeClr val="tx1"/>
                </a:solidFill>
                <a:effectLst/>
                <a:latin typeface="+mn-lt"/>
                <a:ea typeface="+mn-ea"/>
                <a:cs typeface="+mn-cs"/>
              </a:rPr>
              <a:t>to strengthen our ministry’s </a:t>
            </a:r>
            <a:r>
              <a:rPr lang="en-US" dirty="0"/>
              <a:t>care for our patients, associates and communities</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dirty="0"/>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is the Give for Good Associate Giving Campaign?</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Your contribution can be directed to our community and to several programs and special projects.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year’s campaign kicks off on September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with an inaugural day of giving called, The Big Give. The Campaign will continue through the entire month of September. Y</a:t>
            </a:r>
            <a:r>
              <a:rPr lang="en-US" dirty="0"/>
              <a:t>ou’ll</a:t>
            </a:r>
            <a:r>
              <a:rPr lang="en-US" sz="1200" kern="1200" dirty="0">
                <a:solidFill>
                  <a:schemeClr val="tx1"/>
                </a:solidFill>
                <a:effectLst/>
                <a:latin typeface="+mn-lt"/>
                <a:ea typeface="+mn-ea"/>
                <a:cs typeface="+mn-cs"/>
              </a:rPr>
              <a:t> be receiving campaign information at your home, </a:t>
            </a:r>
            <a:r>
              <a:rPr lang="en-US" dirty="0"/>
              <a:t>by email and in Weekly Update e-newsletter. We are also hoping to be able to hold more in-person activities this year.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dirty="0"/>
          </a:p>
        </p:txBody>
      </p:sp>
    </p:spTree>
    <p:extLst>
      <p:ext uri="{BB962C8B-B14F-4D97-AF65-F5344CB8AC3E}">
        <p14:creationId xmlns:p14="http://schemas.microsoft.com/office/powerpoint/2010/main" val="151252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is this </a:t>
            </a:r>
            <a:r>
              <a:rPr lang="en-US" b="1" dirty="0"/>
              <a:t>year's campaign</a:t>
            </a:r>
            <a:r>
              <a:rPr lang="en-US" sz="1200" b="1" kern="1200" dirty="0">
                <a:solidFill>
                  <a:schemeClr val="tx1"/>
                </a:solidFill>
                <a:effectLst/>
                <a:latin typeface="+mn-lt"/>
                <a:ea typeface="+mn-ea"/>
                <a:cs typeface="+mn-cs"/>
              </a:rPr>
              <a:t> so important?</a:t>
            </a:r>
            <a:r>
              <a:rPr lang="en-US" b="1" dirty="0"/>
              <a:t>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As we emerge from the pandemic and adjust to a new normal, your support of the Give For Good Associate Campaign is more important than ever.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Gifts to the Associate Campaign remain local to help with patient care and community outreach right where you work and live.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you can give to a ministry-wide fund, like the Caring for Our Own Fund, which helps Associate across the ministry who are facing Hardships. </a:t>
            </a:r>
          </a:p>
          <a:p>
            <a:r>
              <a:rPr lang="en-US" sz="1200" kern="1200" dirty="0">
                <a:solidFill>
                  <a:schemeClr val="tx1"/>
                </a:solidFill>
                <a:effectLst/>
                <a:latin typeface="+mn-lt"/>
                <a:ea typeface="+mn-ea"/>
                <a:cs typeface="+mn-cs"/>
              </a:rPr>
              <a:t> </a:t>
            </a:r>
          </a:p>
          <a:p>
            <a:pPr lvl="0"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dirty="0"/>
          </a:p>
        </p:txBody>
      </p:sp>
    </p:spTree>
    <p:extLst>
      <p:ext uri="{BB962C8B-B14F-4D97-AF65-F5344CB8AC3E}">
        <p14:creationId xmlns:p14="http://schemas.microsoft.com/office/powerpoint/2010/main" val="402000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C00000"/>
                </a:solidFill>
                <a:effectLst/>
                <a:latin typeface="Calibri" panose="020F0502020204030204" pitchFamily="34" charset="0"/>
              </a:rPr>
              <a:t>Most importantly, our gifts help people like Terry. </a:t>
            </a:r>
            <a:r>
              <a:rPr lang="en-US" sz="1800" b="0" i="0" dirty="0">
                <a:solidFill>
                  <a:srgbClr val="C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Third year medical student Terry Aragon remembers his first shift in an emergency room.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“I had to intubate a 65-year-old female who was in cardiac arrest,” he recalled.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WordVisiCarriageReturn_MSFontService"/>
              </a:rPr>
              <a:t> </a:t>
            </a:r>
            <a:br>
              <a:rPr lang="en-US" sz="1800" b="0" i="0" dirty="0">
                <a:solidFill>
                  <a:srgbClr val="000000"/>
                </a:solidFill>
                <a:effectLst/>
                <a:latin typeface="WordVisiCarriageReturn_MSFontService"/>
              </a:rPr>
            </a:br>
            <a:r>
              <a:rPr lang="en-US" sz="1800" b="0" i="0" dirty="0">
                <a:solidFill>
                  <a:srgbClr val="C00000"/>
                </a:solidFill>
                <a:effectLst/>
                <a:latin typeface="Calibri" panose="020F0502020204030204" pitchFamily="34" charset="0"/>
              </a:rPr>
              <a:t>Fortunately for Terry, the Graduate Medical Education simulation lab supported by associate donations was there for him, giving him a place to practice without the stress of live situations.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“I was able to ask as many questions as I wanted and it allowed me to really visualize the procedure, which helped me to successfully do it at the end of my rotation,” he said.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The aspiring pediatrician is also using the simulation lab to master his suturing skills.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“Being able to suture is huge especially in pediatric population because every kid cuts themselves at least once,” he said.  “I’ve had experiences doing suturing over in the lab and that is going to help when I become a pediatrician.”   </a:t>
            </a:r>
            <a:endParaRPr lang="en-US" sz="2800" b="0" i="0" dirty="0">
              <a:solidFill>
                <a:srgbClr val="000000"/>
              </a:solidFill>
              <a:effectLst/>
              <a:latin typeface="Segoe UI" panose="020B0502040204020203" pitchFamily="34" charset="0"/>
            </a:endParaRPr>
          </a:p>
          <a:p>
            <a:pPr algn="l" rtl="0" fontAlgn="base"/>
            <a:r>
              <a:rPr lang="en-US" sz="1800" b="0" i="0" strike="sngStrike" dirty="0">
                <a:solidFill>
                  <a:srgbClr val="D13438"/>
                </a:solidFill>
                <a:effectLst/>
                <a:latin typeface="Calibri" panose="020F0502020204030204" pitchFamily="34" charset="0"/>
              </a:rPr>
              <a:t> </a:t>
            </a:r>
            <a:r>
              <a:rPr lang="en-US" sz="1800" b="0" i="0" dirty="0">
                <a:solidFill>
                  <a:srgbClr val="C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“I’m a hands-on learner and that’s why I like the sim lab, because I can get the practical experience I need,” he said.”  </a:t>
            </a:r>
            <a:endParaRPr lang="en-US" sz="2800" b="0" i="0" dirty="0">
              <a:solidFill>
                <a:srgbClr val="000000"/>
              </a:solidFill>
              <a:effectLst/>
              <a:latin typeface="Segoe UI" panose="020B0502040204020203" pitchFamily="34" charset="0"/>
            </a:endParaRPr>
          </a:p>
          <a:p>
            <a:pPr algn="l" rtl="0" fontAlgn="base"/>
            <a:r>
              <a:rPr lang="en-US" sz="1800" b="0" i="0" strike="sngStrike" dirty="0">
                <a:solidFill>
                  <a:srgbClr val="D13438"/>
                </a:solidFill>
                <a:effectLst/>
                <a:latin typeface="Calibri" panose="020F0502020204030204" pitchFamily="34" charset="0"/>
              </a:rPr>
              <a:t> </a:t>
            </a:r>
            <a:r>
              <a:rPr lang="en-US" sz="1800" b="0" i="0" dirty="0">
                <a:solidFill>
                  <a:srgbClr val="C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C00000"/>
                </a:solidFill>
                <a:effectLst/>
                <a:latin typeface="Calibri" panose="020F0502020204030204" pitchFamily="34" charset="0"/>
              </a:rPr>
              <a:t>“Thank you for helping me learn better and for catering to my learning experience.  It gives me the confidence to know I can go out and do it in the real world.”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dirty="0"/>
          </a:p>
        </p:txBody>
      </p:sp>
    </p:spTree>
    <p:extLst>
      <p:ext uri="{BB962C8B-B14F-4D97-AF65-F5344CB8AC3E}">
        <p14:creationId xmlns:p14="http://schemas.microsoft.com/office/powerpoint/2010/main" val="328662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How can we help?</a:t>
            </a:r>
          </a:p>
          <a:p>
            <a:pPr lvl="0" rtl="0"/>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Each person’s financial circumstances are unique. </a:t>
            </a:r>
            <a:r>
              <a:rPr lang="en-US" dirty="0"/>
              <a:t>What</a:t>
            </a:r>
            <a:r>
              <a:rPr lang="en-US" sz="1200" kern="1200" dirty="0">
                <a:solidFill>
                  <a:schemeClr val="tx1"/>
                </a:solidFill>
                <a:effectLst/>
                <a:latin typeface="+mn-lt"/>
                <a:ea typeface="+mn-ea"/>
                <a:cs typeface="+mn-cs"/>
              </a:rPr>
              <a:t> I ask is that you please consider a gift that is comfortable and meaningful to you</a:t>
            </a:r>
            <a:r>
              <a:rPr lang="en-US" dirty="0"/>
              <a:t>.</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choice of where you direct your support is personal – you can pick a </a:t>
            </a:r>
            <a:r>
              <a:rPr lang="en-US" dirty="0"/>
              <a:t>program near </a:t>
            </a:r>
            <a:r>
              <a:rPr lang="en-US" sz="1200" kern="1200" dirty="0">
                <a:solidFill>
                  <a:schemeClr val="tx1"/>
                </a:solidFill>
                <a:effectLst/>
                <a:latin typeface="+mn-lt"/>
                <a:ea typeface="+mn-ea"/>
                <a:cs typeface="+mn-cs"/>
              </a:rPr>
              <a:t>and dear to you or choose to direct your gift to the Greatest Need.</a:t>
            </a:r>
            <a:r>
              <a:rPr lang="en-US" dirty="0"/>
              <a:t>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Some of us </a:t>
            </a:r>
            <a:r>
              <a:rPr lang="en-US" dirty="0"/>
              <a:t>can give</a:t>
            </a:r>
            <a:r>
              <a:rPr lang="en-US" sz="1200" kern="1200" dirty="0">
                <a:solidFill>
                  <a:schemeClr val="tx1"/>
                </a:solidFill>
                <a:effectLst/>
                <a:latin typeface="+mn-lt"/>
                <a:ea typeface="+mn-ea"/>
                <a:cs typeface="+mn-cs"/>
              </a:rPr>
              <a:t> or renew at one of </a:t>
            </a:r>
            <a:r>
              <a:rPr lang="en-US" dirty="0"/>
              <a:t>the Giving</a:t>
            </a:r>
            <a:r>
              <a:rPr lang="en-US" sz="1200" kern="1200" dirty="0">
                <a:solidFill>
                  <a:schemeClr val="tx1"/>
                </a:solidFill>
                <a:effectLst/>
                <a:latin typeface="+mn-lt"/>
                <a:ea typeface="+mn-ea"/>
                <a:cs typeface="+mn-cs"/>
              </a:rPr>
              <a:t> Levels</a:t>
            </a:r>
            <a:r>
              <a:rPr lang="en-US" dirty="0"/>
              <a:t> on the screen</a:t>
            </a:r>
            <a:r>
              <a:rPr lang="en-US" sz="1200" kern="1200" dirty="0">
                <a:solidFill>
                  <a:schemeClr val="tx1"/>
                </a:solidFill>
                <a:effectLst/>
                <a:latin typeface="+mn-lt"/>
                <a:ea typeface="+mn-ea"/>
                <a:cs typeface="+mn-cs"/>
              </a:rPr>
              <a:t>: Power Hour, Half Hour Hero, and Lead for Good. Others may only be able to give a few dollars per pay period or a one-time gift.</a:t>
            </a:r>
            <a:r>
              <a:rPr lang="en-US" dirty="0"/>
              <a:t>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we all give what we can, it adds up to a lot of Good. </a:t>
            </a:r>
            <a:r>
              <a:rPr lang="en-US" dirty="0"/>
              <a:t>And the needs of our patients and associates are greater than ever this year.</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dirty="0"/>
          </a:p>
        </p:txBody>
      </p:sp>
    </p:spTree>
    <p:extLst>
      <p:ext uri="{BB962C8B-B14F-4D97-AF65-F5344CB8AC3E}">
        <p14:creationId xmlns:p14="http://schemas.microsoft.com/office/powerpoint/2010/main" val="275975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There are several special giving levels that you can choose, and you can even receive rewards.</a:t>
            </a:r>
          </a:p>
          <a:p>
            <a:pPr lvl="0" rtl="0"/>
            <a:endParaRPr lang="en-US" sz="1200" b="1" kern="1200" dirty="0">
              <a:solidFill>
                <a:schemeClr val="tx1"/>
              </a:solidFill>
              <a:effectLst/>
              <a:latin typeface="+mn-lt"/>
              <a:ea typeface="+mn-ea"/>
              <a:cs typeface="+mn-cs"/>
            </a:endParaRPr>
          </a:p>
          <a:p>
            <a:pPr lvl="0" rtl="0"/>
            <a:r>
              <a:rPr lang="en-US" sz="1200" b="1" kern="1200" dirty="0">
                <a:solidFill>
                  <a:schemeClr val="tx1"/>
                </a:solidFill>
                <a:effectLst/>
                <a:latin typeface="+mn-lt"/>
                <a:ea typeface="+mn-ea"/>
                <a:cs typeface="+mn-cs"/>
              </a:rPr>
              <a:t>Incentives</a:t>
            </a: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is giving 1 hour of pay per pay period</a:t>
            </a:r>
          </a:p>
          <a:p>
            <a:r>
              <a:rPr lang="en-US" sz="1200" kern="1200" dirty="0">
                <a:solidFill>
                  <a:schemeClr val="tx1"/>
                </a:solidFill>
                <a:effectLst/>
                <a:latin typeface="+mn-lt"/>
                <a:ea typeface="+mn-ea"/>
                <a:cs typeface="+mn-cs"/>
              </a:rPr>
              <a:t>1,200 Called to Shine points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FOR GOOD is a $1,000 gift either one time or spread over 26 pay periods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1,000 Called to Shine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HALF HOUR HERO is giving ½ hour of pay per pay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as a bonus, if you make a gift of these levels during The Big Give, you will be eligible to receive a free t-shirt! </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dirty="0"/>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Incentives</a:t>
            </a:r>
          </a:p>
          <a:p>
            <a:pPr lvl="0" rtl="0"/>
            <a:r>
              <a:rPr lang="en-US" sz="1200" b="0" kern="1200" dirty="0">
                <a:solidFill>
                  <a:schemeClr val="tx1"/>
                </a:solidFill>
                <a:effectLst/>
                <a:latin typeface="+mn-lt"/>
                <a:ea typeface="+mn-ea"/>
                <a:cs typeface="+mn-cs"/>
              </a:rPr>
              <a:t>All donors with ongoing recurring gifts from campaigns past AND new donors who elect to have recurring gifts will get an additional 100 Called to Shine points </a:t>
            </a:r>
          </a:p>
          <a:p>
            <a:pPr lvl="0" rtl="0"/>
            <a:endParaRPr lang="en-US" sz="1200" b="0" kern="1200" dirty="0">
              <a:solidFill>
                <a:schemeClr val="tx1"/>
              </a:solidFill>
              <a:effectLst/>
              <a:latin typeface="+mn-lt"/>
              <a:ea typeface="+mn-ea"/>
              <a:cs typeface="+mn-cs"/>
            </a:endParaRPr>
          </a:p>
          <a:p>
            <a:pPr lvl="0" rtl="0"/>
            <a:r>
              <a:rPr lang="en-US" sz="1200" b="0" kern="1200" dirty="0">
                <a:solidFill>
                  <a:schemeClr val="tx1"/>
                </a:solidFill>
                <a:effectLst/>
                <a:latin typeface="+mn-lt"/>
                <a:ea typeface="+mn-ea"/>
                <a:cs typeface="+mn-cs"/>
              </a:rPr>
              <a:t>ALL DONORS will receive 75 be well points </a:t>
            </a:r>
          </a:p>
          <a:p>
            <a:endParaRPr lang="en-US" sz="1200" b="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dirty="0"/>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is The Big Give?</a:t>
            </a:r>
            <a:endParaRPr lang="en-US" sz="1200" kern="1200" dirty="0">
              <a:solidFill>
                <a:schemeClr val="tx1"/>
              </a:solidFill>
              <a:effectLst/>
              <a:latin typeface="+mn-lt"/>
              <a:ea typeface="+mn-ea"/>
              <a:cs typeface="+mn-cs"/>
            </a:endParaRPr>
          </a:p>
          <a:p>
            <a:pPr lvl="1" algn="l"/>
            <a:endParaRPr lang="en-US" sz="1200" b="1" kern="1200" dirty="0">
              <a:solidFill>
                <a:schemeClr val="tx1"/>
              </a:solidFill>
              <a:effectLst/>
              <a:latin typeface="+mn-lt"/>
              <a:ea typeface="+mn-ea"/>
              <a:cs typeface="+mn-cs"/>
            </a:endParaRPr>
          </a:p>
          <a:p>
            <a:pPr algn="l"/>
            <a:r>
              <a:rPr lang="en-US" sz="1200" b="0" dirty="0">
                <a:latin typeface="Montserrat" panose="020B0604020202020204" charset="0"/>
              </a:rPr>
              <a:t>The Big Give will take place on September 1</a:t>
            </a:r>
            <a:r>
              <a:rPr lang="en-US" sz="1200" b="0" baseline="30000" dirty="0">
                <a:latin typeface="Montserrat" panose="020B0604020202020204" charset="0"/>
              </a:rPr>
              <a:t>st</a:t>
            </a:r>
            <a:r>
              <a:rPr lang="en-US" sz="1200" b="0" dirty="0">
                <a:latin typeface="Montserrat" panose="020B0604020202020204" charset="0"/>
              </a:rPr>
              <a:t> to launch this year’s campaign. It is an opportunity for associates to make their gift in the first 24 hours of the Campaign and engage in unique activities planned at the facilities. Volunteer committees at each hospital facility have been working with Foundation staff representatives to plan a fun day!  Donors can choose where to direct their support!</a:t>
            </a:r>
          </a:p>
          <a:p>
            <a:pPr algn="l"/>
            <a:endParaRPr lang="en-US" sz="1200" b="0" dirty="0">
              <a:latin typeface="Montserrat" panose="020B0604020202020204" charset="0"/>
            </a:endParaRPr>
          </a:p>
          <a:p>
            <a:pPr algn="l"/>
            <a:r>
              <a:rPr lang="en-US" sz="1200" b="0" dirty="0">
                <a:latin typeface="Montserrat" panose="020B0604020202020204" charset="0"/>
              </a:rPr>
              <a:t>All Associates can look for emails throughout the day promoting The Big Give, special challenges, and giving rewards</a:t>
            </a:r>
          </a:p>
          <a:p>
            <a:pPr algn="l"/>
            <a:endParaRPr lang="en-US" sz="1200" b="0" dirty="0">
              <a:latin typeface="Montserrat" panose="020B0604020202020204" charset="0"/>
            </a:endParaRPr>
          </a:p>
          <a:p>
            <a:pPr algn="l"/>
            <a:r>
              <a:rPr lang="en-US" sz="1200" b="0" dirty="0">
                <a:latin typeface="Montserrat" panose="020B0604020202020204" charset="0"/>
              </a:rPr>
              <a:t>There will be fun giveaway items and a free shirt to claim if you make an eligible gift at the Power Hour, Half Hour Hero, or Lead for Good level. Donors will also receive campaign incentives such as Called to Shine points when they make a recurring gift and  all donors receive 75 Be Well Points.</a:t>
            </a:r>
          </a:p>
          <a:p>
            <a:pPr algn="l"/>
            <a:endParaRPr lang="en-US" sz="1200" b="0" dirty="0">
              <a:latin typeface="Montserrat" panose="020B0604020202020204" charset="0"/>
            </a:endParaRPr>
          </a:p>
          <a:p>
            <a:pPr algn="l"/>
            <a:r>
              <a:rPr lang="en-US" sz="1200" b="0" dirty="0">
                <a:latin typeface="Montserrat" panose="020B0604020202020204" charset="0"/>
              </a:rPr>
              <a:t>We encourage all associates to make your gift on September 1 to make The Big Give a great success! </a:t>
            </a: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F3A0A-ED59-4BB5-818F-752D1FE78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84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Action Items</a:t>
            </a:r>
          </a:p>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You can give by payroll deduction, give by credit card or bank draft. Non-exempt (hourly) associates can even donate PTO.</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dirty="0"/>
              <a:t>If you have specific questions about the campaign, you can call email </a:t>
            </a:r>
            <a:r>
              <a:rPr lang="en-US" dirty="0">
                <a:hlinkClick r:id="rId3"/>
              </a:rPr>
              <a:t>give@bsmhealth.org</a:t>
            </a:r>
            <a:r>
              <a:rPr lang="en-US" dirty="0"/>
              <a:t> </a:t>
            </a:r>
            <a:endParaRPr lang="en-US" sz="1200" u="sng"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2018012"/>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06401" y="5263399"/>
            <a:ext cx="3716214" cy="584775"/>
          </a:xfrm>
          <a:prstGeom prst="rect">
            <a:avLst/>
          </a:prstGeom>
          <a:noFill/>
        </p:spPr>
        <p:txBody>
          <a:bodyPr wrap="square" rtlCol="0">
            <a:spAutoFit/>
          </a:bodyPr>
          <a:lstStyle/>
          <a:p>
            <a:pPr algn="ctr"/>
            <a:r>
              <a:rPr lang="en-US" sz="1600" b="1" dirty="0">
                <a:solidFill>
                  <a:schemeClr val="bg1"/>
                </a:solidFill>
                <a:latin typeface="Montserrat" panose="020B0604020202020204" charset="0"/>
              </a:rPr>
              <a:t>Mercy Health Foundation Greater Toledo</a:t>
            </a: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32922"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06484"/>
          </a:xfrm>
          <a:prstGeom prst="rect">
            <a:avLst/>
          </a:prstGeom>
        </p:spPr>
        <p:txBody>
          <a:bodyPr lIns="0" tIns="0" rIns="0" bIns="0" rtlCol="0" anchor="t">
            <a:spAutoFit/>
          </a:bodyPr>
          <a:lstStyle/>
          <a:p>
            <a:pPr algn="ctr">
              <a:lnSpc>
                <a:spcPts val="10561"/>
              </a:lnSpc>
            </a:pPr>
            <a:r>
              <a:rPr lang="en-US" sz="6400" dirty="0">
                <a:solidFill>
                  <a:schemeClr val="bg1"/>
                </a:solidFill>
                <a:latin typeface="Montserrat Classic Bold"/>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dirty="0">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12800" y="3184179"/>
            <a:ext cx="10414000" cy="2349041"/>
          </a:xfrm>
          <a:prstGeom prst="rect">
            <a:avLst/>
          </a:prstGeom>
          <a:noFill/>
        </p:spPr>
        <p:txBody>
          <a:bodyPr wrap="square" rtlCol="0">
            <a:spAutoFit/>
          </a:bodyPr>
          <a:lstStyle/>
          <a:p>
            <a:pPr algn="ctr"/>
            <a:r>
              <a:rPr lang="en-US" sz="2933" b="1" dirty="0">
                <a:latin typeface="Montserrat" panose="020B0604020202020204" charset="0"/>
              </a:rPr>
              <a:t>The Campaign is an opportunity for Associates to support the mission of Bon Secours Mercy Health through a variety of gift options that benefit our patients, associates, and the local communities we serve. </a:t>
            </a:r>
          </a:p>
        </p:txBody>
      </p:sp>
    </p:spTree>
    <p:extLst>
      <p:ext uri="{BB962C8B-B14F-4D97-AF65-F5344CB8AC3E}">
        <p14:creationId xmlns:p14="http://schemas.microsoft.com/office/powerpoint/2010/main" val="421334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8BBF8F-1BB0-E64C-AE43-43C0603AA445}"/>
              </a:ext>
            </a:extLst>
          </p:cNvPr>
          <p:cNvPicPr>
            <a:picLocks noChangeAspect="1"/>
          </p:cNvPicPr>
          <p:nvPr/>
        </p:nvPicPr>
        <p:blipFill>
          <a:blip r:embed="rId3"/>
          <a:stretch>
            <a:fillRect/>
          </a:stretch>
        </p:blipFill>
        <p:spPr>
          <a:xfrm>
            <a:off x="0" y="0"/>
            <a:ext cx="12192000" cy="6858000"/>
          </a:xfrm>
          <a:prstGeom prst="rect">
            <a:avLst/>
          </a:prstGeom>
          <a:ln>
            <a:noFill/>
          </a:ln>
        </p:spPr>
      </p:pic>
      <p:sp>
        <p:nvSpPr>
          <p:cNvPr id="2" name="TextBox 2"/>
          <p:cNvSpPr txBox="1"/>
          <p:nvPr/>
        </p:nvSpPr>
        <p:spPr>
          <a:xfrm>
            <a:off x="173224" y="639435"/>
            <a:ext cx="11866377" cy="1615827"/>
          </a:xfrm>
          <a:prstGeom prst="rect">
            <a:avLst/>
          </a:prstGeom>
        </p:spPr>
        <p:txBody>
          <a:bodyPr wrap="square" lIns="0" tIns="0" rIns="0" bIns="0" rtlCol="0" anchor="t">
            <a:spAutoFit/>
          </a:bodyPr>
          <a:lstStyle/>
          <a:p>
            <a:pPr algn="ctr">
              <a:lnSpc>
                <a:spcPts val="6280"/>
              </a:lnSpc>
            </a:pPr>
            <a:r>
              <a:rPr lang="en-US" sz="6400" dirty="0">
                <a:solidFill>
                  <a:schemeClr val="bg1"/>
                </a:solidFill>
                <a:latin typeface="Montserrat Classic Bold"/>
              </a:rPr>
              <a:t>WHY IS GIVE FOR GOOD SO IMPORTANT THIS YEAR?</a:t>
            </a:r>
          </a:p>
        </p:txBody>
      </p:sp>
      <p:sp>
        <p:nvSpPr>
          <p:cNvPr id="3" name="TextBox 3"/>
          <p:cNvSpPr txBox="1"/>
          <p:nvPr/>
        </p:nvSpPr>
        <p:spPr>
          <a:xfrm>
            <a:off x="1117600" y="2438761"/>
            <a:ext cx="9804400" cy="346249"/>
          </a:xfrm>
          <a:prstGeom prst="rect">
            <a:avLst/>
          </a:prstGeom>
        </p:spPr>
        <p:txBody>
          <a:bodyPr wrap="square" lIns="0" tIns="0" rIns="0" bIns="0" rtlCol="0" anchor="t">
            <a:spAutoFit/>
          </a:bodyPr>
          <a:lstStyle/>
          <a:p>
            <a:pPr algn="ctr">
              <a:lnSpc>
                <a:spcPts val="2667"/>
              </a:lnSpc>
            </a:pPr>
            <a:r>
              <a:rPr lang="en-US" sz="2400" b="1" dirty="0">
                <a:solidFill>
                  <a:srgbClr val="00BC50"/>
                </a:solidFill>
                <a:latin typeface="Montserrat"/>
              </a:rPr>
              <a:t>WHEN WE GIVE, WE IMPACT THOSE WHO NEED HELP</a:t>
            </a:r>
          </a:p>
        </p:txBody>
      </p:sp>
      <p:pic>
        <p:nvPicPr>
          <p:cNvPr id="5" name="Picture 5"/>
          <p:cNvPicPr>
            <a:picLocks noChangeAspect="1"/>
          </p:cNvPicPr>
          <p:nvPr/>
        </p:nvPicPr>
        <p:blipFill>
          <a:blip r:embed="rId4"/>
          <a:srcRect/>
          <a:stretch>
            <a:fillRect/>
          </a:stretch>
        </p:blipFill>
        <p:spPr>
          <a:xfrm>
            <a:off x="4997187" y="3429000"/>
            <a:ext cx="2188808" cy="2188808"/>
          </a:xfrm>
          <a:prstGeom prst="rect">
            <a:avLst/>
          </a:prstGeom>
        </p:spPr>
      </p:pic>
      <p:pic>
        <p:nvPicPr>
          <p:cNvPr id="6" name="Picture 6"/>
          <p:cNvPicPr>
            <a:picLocks noChangeAspect="1"/>
          </p:cNvPicPr>
          <p:nvPr/>
        </p:nvPicPr>
        <p:blipFill>
          <a:blip r:embed="rId5"/>
          <a:srcRect/>
          <a:stretch>
            <a:fillRect/>
          </a:stretch>
        </p:blipFill>
        <p:spPr>
          <a:xfrm>
            <a:off x="8353733" y="3429000"/>
            <a:ext cx="2188808" cy="2188808"/>
          </a:xfrm>
          <a:prstGeom prst="rect">
            <a:avLst/>
          </a:prstGeom>
        </p:spPr>
      </p:pic>
      <p:sp>
        <p:nvSpPr>
          <p:cNvPr id="7" name="TextBox 7"/>
          <p:cNvSpPr txBox="1"/>
          <p:nvPr/>
        </p:nvSpPr>
        <p:spPr>
          <a:xfrm>
            <a:off x="173224" y="3621049"/>
            <a:ext cx="7769490" cy="204158"/>
          </a:xfrm>
          <a:prstGeom prst="rect">
            <a:avLst/>
          </a:prstGeom>
        </p:spPr>
        <p:txBody>
          <a:bodyPr lIns="0" tIns="0" rIns="0" bIns="0" rtlCol="0" anchor="t">
            <a:spAutoFit/>
          </a:bodyPr>
          <a:lstStyle/>
          <a:p>
            <a:pPr algn="ctr">
              <a:lnSpc>
                <a:spcPts val="1680"/>
              </a:lnSpc>
            </a:pPr>
            <a:endParaRPr sz="1200" dirty="0"/>
          </a:p>
        </p:txBody>
      </p:sp>
      <p:sp>
        <p:nvSpPr>
          <p:cNvPr id="8" name="TextBox 8"/>
          <p:cNvSpPr txBox="1"/>
          <p:nvPr/>
        </p:nvSpPr>
        <p:spPr>
          <a:xfrm>
            <a:off x="1382341" y="5691544"/>
            <a:ext cx="2405728" cy="341184"/>
          </a:xfrm>
          <a:prstGeom prst="rect">
            <a:avLst/>
          </a:prstGeom>
        </p:spPr>
        <p:txBody>
          <a:bodyPr lIns="0" tIns="0" rIns="0" bIns="0" rtlCol="0" anchor="t">
            <a:spAutoFit/>
          </a:bodyPr>
          <a:lstStyle/>
          <a:p>
            <a:pPr algn="ctr">
              <a:lnSpc>
                <a:spcPts val="2939"/>
              </a:lnSpc>
            </a:pPr>
            <a:r>
              <a:rPr lang="en-US" sz="2133" dirty="0">
                <a:solidFill>
                  <a:srgbClr val="000000"/>
                </a:solidFill>
                <a:latin typeface="Montserrat Classic Bold"/>
              </a:rPr>
              <a:t> </a:t>
            </a:r>
            <a:r>
              <a:rPr lang="en-US" sz="2133" dirty="0">
                <a:solidFill>
                  <a:schemeClr val="bg1"/>
                </a:solidFill>
                <a:latin typeface="Montserrat Classic Bold"/>
              </a:rPr>
              <a:t>OUR PATIENTS</a:t>
            </a:r>
          </a:p>
        </p:txBody>
      </p:sp>
      <p:sp>
        <p:nvSpPr>
          <p:cNvPr id="9" name="TextBox 9"/>
          <p:cNvSpPr txBox="1"/>
          <p:nvPr/>
        </p:nvSpPr>
        <p:spPr>
          <a:xfrm>
            <a:off x="4521200" y="5691544"/>
            <a:ext cx="3149600" cy="341184"/>
          </a:xfrm>
          <a:prstGeom prst="rect">
            <a:avLst/>
          </a:prstGeom>
        </p:spPr>
        <p:txBody>
          <a:bodyPr wrap="square" lIns="0" tIns="0" rIns="0" bIns="0" rtlCol="0" anchor="t">
            <a:spAutoFit/>
          </a:bodyPr>
          <a:lstStyle/>
          <a:p>
            <a:pPr algn="ctr">
              <a:lnSpc>
                <a:spcPts val="2939"/>
              </a:lnSpc>
            </a:pPr>
            <a:r>
              <a:rPr lang="en-US" sz="2133" dirty="0">
                <a:solidFill>
                  <a:schemeClr val="bg1"/>
                </a:solidFill>
                <a:latin typeface="Montserrat Classic Bold"/>
              </a:rPr>
              <a:t>OUR ASSOCIATES</a:t>
            </a:r>
          </a:p>
        </p:txBody>
      </p:sp>
      <p:sp>
        <p:nvSpPr>
          <p:cNvPr id="10" name="TextBox 10"/>
          <p:cNvSpPr txBox="1"/>
          <p:nvPr/>
        </p:nvSpPr>
        <p:spPr>
          <a:xfrm>
            <a:off x="7974274" y="5691544"/>
            <a:ext cx="2947726" cy="341184"/>
          </a:xfrm>
          <a:prstGeom prst="rect">
            <a:avLst/>
          </a:prstGeom>
        </p:spPr>
        <p:txBody>
          <a:bodyPr wrap="square" lIns="0" tIns="0" rIns="0" bIns="0" rtlCol="0" anchor="t">
            <a:spAutoFit/>
          </a:bodyPr>
          <a:lstStyle/>
          <a:p>
            <a:pPr algn="ctr">
              <a:lnSpc>
                <a:spcPts val="2939"/>
              </a:lnSpc>
            </a:pPr>
            <a:r>
              <a:rPr lang="en-US" sz="2133" dirty="0">
                <a:solidFill>
                  <a:schemeClr val="bg1"/>
                </a:solidFill>
                <a:latin typeface="Montserrat Classic Bold"/>
              </a:rPr>
              <a:t>OUR COMMUNITIES</a:t>
            </a:r>
          </a:p>
        </p:txBody>
      </p:sp>
      <p:pic>
        <p:nvPicPr>
          <p:cNvPr id="17" name="Picture 16" descr="A close up of a sign&#10;&#10;Description automatically generated">
            <a:extLst>
              <a:ext uri="{FF2B5EF4-FFF2-40B4-BE49-F238E27FC236}">
                <a16:creationId xmlns:a16="http://schemas.microsoft.com/office/drawing/2014/main" id="{A03E69F0-C785-914A-9950-B3C9C3E34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304" y="3621049"/>
            <a:ext cx="2010933" cy="18756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19877" y="0"/>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MEET TERRY</a:t>
            </a:r>
          </a:p>
        </p:txBody>
      </p:sp>
      <p:sp>
        <p:nvSpPr>
          <p:cNvPr id="14" name="TextBox 13">
            <a:extLst>
              <a:ext uri="{FF2B5EF4-FFF2-40B4-BE49-F238E27FC236}">
                <a16:creationId xmlns:a16="http://schemas.microsoft.com/office/drawing/2014/main" id="{F261F78A-503E-4E79-AF32-445DE55ED6C2}"/>
              </a:ext>
            </a:extLst>
          </p:cNvPr>
          <p:cNvSpPr txBox="1"/>
          <p:nvPr/>
        </p:nvSpPr>
        <p:spPr>
          <a:xfrm>
            <a:off x="5649218" y="2682589"/>
            <a:ext cx="6016955" cy="2554545"/>
          </a:xfrm>
          <a:prstGeom prst="rect">
            <a:avLst/>
          </a:prstGeom>
          <a:noFill/>
        </p:spPr>
        <p:txBody>
          <a:bodyPr wrap="square" rtlCol="0">
            <a:spAutoFit/>
          </a:bodyPr>
          <a:lstStyle/>
          <a:p>
            <a:pPr algn="ctr"/>
            <a:r>
              <a:rPr lang="en-US" sz="4000" dirty="0"/>
              <a:t>Terry Aragon thanks associate donors for supporting his continuing education. </a:t>
            </a:r>
          </a:p>
        </p:txBody>
      </p:sp>
      <p:pic>
        <p:nvPicPr>
          <p:cNvPr id="4" name="Picture 3" descr="A picture containing person, indoor, wall, ceiling&#10;&#10;Description automatically generated">
            <a:extLst>
              <a:ext uri="{FF2B5EF4-FFF2-40B4-BE49-F238E27FC236}">
                <a16:creationId xmlns:a16="http://schemas.microsoft.com/office/drawing/2014/main" id="{8932FC1C-7FDD-4F2D-8B7F-051719655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214" y="1711234"/>
            <a:ext cx="3431177" cy="51467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0"/>
            <a:ext cx="12192000" cy="2768600"/>
          </a:xfrm>
          <a:prstGeom prst="rect">
            <a:avLst/>
          </a:prstGeom>
          <a:ln>
            <a:noFill/>
          </a:ln>
        </p:spPr>
      </p:pic>
      <p:sp>
        <p:nvSpPr>
          <p:cNvPr id="3" name="TextBox 3"/>
          <p:cNvSpPr txBox="1"/>
          <p:nvPr/>
        </p:nvSpPr>
        <p:spPr>
          <a:xfrm>
            <a:off x="89590" y="482600"/>
            <a:ext cx="12012822" cy="936154"/>
          </a:xfrm>
          <a:prstGeom prst="rect">
            <a:avLst/>
          </a:prstGeom>
        </p:spPr>
        <p:txBody>
          <a:bodyPr lIns="0" tIns="0" rIns="0" bIns="0" rtlCol="0" anchor="t">
            <a:spAutoFit/>
          </a:bodyPr>
          <a:lstStyle/>
          <a:p>
            <a:pPr algn="ctr">
              <a:lnSpc>
                <a:spcPts val="7280"/>
              </a:lnSpc>
            </a:pPr>
            <a:r>
              <a:rPr lang="en-US" sz="6400" dirty="0">
                <a:solidFill>
                  <a:schemeClr val="bg1"/>
                </a:solidFill>
                <a:latin typeface="Montserrat Classic Bold"/>
              </a:rPr>
              <a:t>HOW CAN YOU HELP?</a:t>
            </a:r>
          </a:p>
        </p:txBody>
      </p:sp>
      <p:sp>
        <p:nvSpPr>
          <p:cNvPr id="4" name="TextBox 4"/>
          <p:cNvSpPr txBox="1"/>
          <p:nvPr/>
        </p:nvSpPr>
        <p:spPr>
          <a:xfrm>
            <a:off x="1060175" y="1583742"/>
            <a:ext cx="10166625" cy="524887"/>
          </a:xfrm>
          <a:prstGeom prst="rect">
            <a:avLst/>
          </a:prstGeom>
        </p:spPr>
        <p:txBody>
          <a:bodyPr wrap="square" lIns="0" tIns="0" rIns="0" bIns="0" rtlCol="0" anchor="t">
            <a:spAutoFit/>
          </a:bodyPr>
          <a:lstStyle/>
          <a:p>
            <a:pPr algn="ctr">
              <a:lnSpc>
                <a:spcPts val="1960"/>
              </a:lnSpc>
            </a:pPr>
            <a:r>
              <a:rPr lang="en-US" sz="2400" b="1" dirty="0">
                <a:solidFill>
                  <a:srgbClr val="00BC50"/>
                </a:solidFill>
                <a:latin typeface="Montserrat"/>
              </a:rPr>
              <a:t>MAKE A GIVE FOR GOOD DONATION </a:t>
            </a:r>
          </a:p>
          <a:p>
            <a:pPr algn="ctr">
              <a:lnSpc>
                <a:spcPts val="1960"/>
              </a:lnSpc>
            </a:pPr>
            <a:r>
              <a:rPr lang="en-US" sz="2400" b="1" dirty="0">
                <a:solidFill>
                  <a:srgbClr val="00BC50"/>
                </a:solidFill>
                <a:latin typeface="Montserrat"/>
              </a:rPr>
              <a:t>THAT FITS YOUR PERSONAL CIRCUMSTANCES</a:t>
            </a:r>
          </a:p>
        </p:txBody>
      </p:sp>
      <p:sp>
        <p:nvSpPr>
          <p:cNvPr id="2" name="Rectangle 1">
            <a:extLst>
              <a:ext uri="{FF2B5EF4-FFF2-40B4-BE49-F238E27FC236}">
                <a16:creationId xmlns:a16="http://schemas.microsoft.com/office/drawing/2014/main" id="{BA236436-FED1-4034-8B17-DAFDEB690EC6}"/>
              </a:ext>
            </a:extLst>
          </p:cNvPr>
          <p:cNvSpPr/>
          <p:nvPr/>
        </p:nvSpPr>
        <p:spPr>
          <a:xfrm>
            <a:off x="1053620" y="3429000"/>
            <a:ext cx="10471425" cy="2554545"/>
          </a:xfrm>
          <a:prstGeom prst="rect">
            <a:avLst/>
          </a:prstGeom>
        </p:spPr>
        <p:txBody>
          <a:bodyPr wrap="square">
            <a:spAutoFit/>
          </a:bodyPr>
          <a:lstStyle/>
          <a:p>
            <a:r>
              <a:rPr lang="en-US" sz="3200" b="1" dirty="0">
                <a:latin typeface="Montserrat" panose="020B0604020202020204" charset="0"/>
              </a:rPr>
              <a:t>POWER HOUR : </a:t>
            </a:r>
            <a:r>
              <a:rPr lang="en-US" sz="3200" dirty="0">
                <a:latin typeface="Montserrat" panose="020B0604020202020204" charset="0"/>
              </a:rPr>
              <a:t>1 hour of pay per pay period</a:t>
            </a:r>
          </a:p>
          <a:p>
            <a:endParaRPr lang="en-US" sz="3200" dirty="0">
              <a:latin typeface="Montserrat" panose="020B0604020202020204" charset="0"/>
            </a:endParaRPr>
          </a:p>
          <a:p>
            <a:r>
              <a:rPr lang="en-US" sz="3200" b="1" dirty="0">
                <a:latin typeface="Montserrat" panose="020B0604020202020204" charset="0"/>
              </a:rPr>
              <a:t>HALF HOUR HERO : </a:t>
            </a:r>
            <a:r>
              <a:rPr lang="en-US" sz="3200" dirty="0">
                <a:latin typeface="Montserrat" panose="020B0604020202020204" charset="0"/>
              </a:rPr>
              <a:t>½ hour of pay per pay period</a:t>
            </a:r>
          </a:p>
          <a:p>
            <a:endParaRPr lang="en-US" sz="3200" dirty="0">
              <a:latin typeface="Montserrat" panose="020B0604020202020204" charset="0"/>
            </a:endParaRPr>
          </a:p>
          <a:p>
            <a:r>
              <a:rPr lang="en-US" sz="3200" b="1" dirty="0">
                <a:latin typeface="Montserrat" panose="020B0604020202020204" charset="0"/>
              </a:rPr>
              <a:t>LEAD FOR GOOD: </a:t>
            </a:r>
            <a:r>
              <a:rPr lang="en-US" sz="3200" dirty="0">
                <a:latin typeface="Montserrat" panose="020B0604020202020204" charset="0"/>
              </a:rPr>
              <a:t>$1,000 gift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GIVING LEVEL REWARDS</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dirty="0">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779517"/>
            <a:ext cx="4724400" cy="830997"/>
          </a:xfrm>
          <a:prstGeom prst="rect">
            <a:avLst/>
          </a:prstGeom>
          <a:noFill/>
        </p:spPr>
        <p:txBody>
          <a:bodyPr wrap="square" rtlCol="0">
            <a:spAutoFit/>
          </a:bodyPr>
          <a:lstStyle/>
          <a:p>
            <a:pPr algn="ctr"/>
            <a:r>
              <a:rPr lang="en-US" sz="2400" b="1" dirty="0">
                <a:latin typeface="Montserrat" panose="020B0604020202020204" charset="0"/>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dirty="0">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dirty="0">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836566" y="1717908"/>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022316" y="3697495"/>
            <a:ext cx="2858947" cy="369332"/>
          </a:xfrm>
          <a:prstGeom prst="rect">
            <a:avLst/>
          </a:prstGeom>
          <a:noFill/>
        </p:spPr>
        <p:txBody>
          <a:bodyPr wrap="square" rtlCol="0">
            <a:spAutoFit/>
          </a:bodyPr>
          <a:lstStyle/>
          <a:p>
            <a:r>
              <a:rPr lang="en-US" dirty="0"/>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dirty="0"/>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dirty="0"/>
              <a:t>600 Called to Shine points</a:t>
            </a:r>
          </a:p>
        </p:txBody>
      </p:sp>
    </p:spTree>
    <p:extLst>
      <p:ext uri="{BB962C8B-B14F-4D97-AF65-F5344CB8AC3E}">
        <p14:creationId xmlns:p14="http://schemas.microsoft.com/office/powerpoint/2010/main" val="1997093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OTHER REWARDS</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dirty="0">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2305454" y="2071574"/>
            <a:ext cx="7600965" cy="954107"/>
          </a:xfrm>
          <a:prstGeom prst="rect">
            <a:avLst/>
          </a:prstGeom>
          <a:noFill/>
        </p:spPr>
        <p:txBody>
          <a:bodyPr wrap="square" rtlCol="0">
            <a:spAutoFit/>
          </a:bodyPr>
          <a:lstStyle/>
          <a:p>
            <a:pPr algn="ctr"/>
            <a:r>
              <a:rPr lang="en-US" sz="2800" b="1" dirty="0">
                <a:latin typeface="Montserrat" panose="020B0604020202020204" charset="0"/>
              </a:rPr>
              <a:t>All donors with ongoing recurring gifts and new 2022 G4G recurring donors: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3536149" y="5147893"/>
            <a:ext cx="5328045" cy="461665"/>
          </a:xfrm>
          <a:prstGeom prst="rect">
            <a:avLst/>
          </a:prstGeom>
          <a:noFill/>
        </p:spPr>
        <p:txBody>
          <a:bodyPr wrap="square" rtlCol="0">
            <a:spAutoFit/>
          </a:bodyPr>
          <a:lstStyle/>
          <a:p>
            <a:pPr algn="ctr"/>
            <a:r>
              <a:rPr lang="en-US" sz="2400" b="1" u="sng" dirty="0"/>
              <a:t>All</a:t>
            </a:r>
            <a:r>
              <a:rPr lang="en-US" sz="2400" b="1" dirty="0"/>
              <a:t> donors will receive 75 Be Well points</a:t>
            </a:r>
            <a:r>
              <a:rPr lang="en-US" sz="1200" b="1" dirty="0"/>
              <a:t>. </a:t>
            </a:r>
          </a:p>
        </p:txBody>
      </p:sp>
      <p:sp>
        <p:nvSpPr>
          <p:cNvPr id="2" name="TextBox 1">
            <a:extLst>
              <a:ext uri="{FF2B5EF4-FFF2-40B4-BE49-F238E27FC236}">
                <a16:creationId xmlns:a16="http://schemas.microsoft.com/office/drawing/2014/main" id="{91BB92DD-1B1C-41AB-967F-11FE81CEF3F0}"/>
              </a:ext>
            </a:extLst>
          </p:cNvPr>
          <p:cNvSpPr txBox="1"/>
          <p:nvPr/>
        </p:nvSpPr>
        <p:spPr>
          <a:xfrm>
            <a:off x="3206669" y="3309115"/>
            <a:ext cx="5987004" cy="461665"/>
          </a:xfrm>
          <a:prstGeom prst="rect">
            <a:avLst/>
          </a:prstGeom>
          <a:noFill/>
        </p:spPr>
        <p:txBody>
          <a:bodyPr wrap="square" rtlCol="0">
            <a:spAutoFit/>
          </a:bodyPr>
          <a:lstStyle/>
          <a:p>
            <a:pPr algn="ctr"/>
            <a:r>
              <a:rPr lang="en-US" sz="2400" b="1" dirty="0"/>
              <a:t>Will receive 100 bonus Called to Shine points</a:t>
            </a:r>
          </a:p>
        </p:txBody>
      </p:sp>
      <p:pic>
        <p:nvPicPr>
          <p:cNvPr id="12" name="Picture 11">
            <a:extLst>
              <a:ext uri="{FF2B5EF4-FFF2-40B4-BE49-F238E27FC236}">
                <a16:creationId xmlns:a16="http://schemas.microsoft.com/office/drawing/2014/main" id="{A6A6C091-C456-4020-8A55-EA869EDCA787}"/>
              </a:ext>
            </a:extLst>
          </p:cNvPr>
          <p:cNvPicPr>
            <a:picLocks noChangeAspect="1"/>
          </p:cNvPicPr>
          <p:nvPr/>
        </p:nvPicPr>
        <p:blipFill>
          <a:blip r:embed="rId4"/>
          <a:stretch>
            <a:fillRect/>
          </a:stretch>
        </p:blipFill>
        <p:spPr>
          <a:xfrm>
            <a:off x="4200425" y="3916241"/>
            <a:ext cx="3791150" cy="948218"/>
          </a:xfrm>
          <a:prstGeom prst="rect">
            <a:avLst/>
          </a:prstGeom>
        </p:spPr>
      </p:pic>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5"/>
          <a:stretch>
            <a:fillRect/>
          </a:stretch>
        </p:blipFill>
        <p:spPr>
          <a:xfrm>
            <a:off x="4152900" y="5749022"/>
            <a:ext cx="3886200" cy="762000"/>
          </a:xfrm>
          <a:prstGeom prst="rect">
            <a:avLst/>
          </a:prstGeom>
        </p:spPr>
      </p:pic>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E9A074A-1B63-4B28-8BA9-47474494DF9F}"/>
              </a:ext>
            </a:extLst>
          </p:cNvPr>
          <p:cNvPicPr>
            <a:picLocks noChangeAspect="1"/>
          </p:cNvPicPr>
          <p:nvPr/>
        </p:nvPicPr>
        <p:blipFill>
          <a:blip r:embed="rId3"/>
          <a:stretch>
            <a:fillRect/>
          </a:stretch>
        </p:blipFill>
        <p:spPr>
          <a:xfrm>
            <a:off x="554667" y="1140543"/>
            <a:ext cx="4049636" cy="1210854"/>
          </a:xfrm>
          <a:prstGeom prst="rect">
            <a:avLst/>
          </a:prstGeom>
        </p:spPr>
      </p:pic>
      <p:sp>
        <p:nvSpPr>
          <p:cNvPr id="3" name="TextBox 2">
            <a:extLst>
              <a:ext uri="{FF2B5EF4-FFF2-40B4-BE49-F238E27FC236}">
                <a16:creationId xmlns:a16="http://schemas.microsoft.com/office/drawing/2014/main" id="{2BA8B557-B296-4671-A868-6237A6EE173A}"/>
              </a:ext>
            </a:extLst>
          </p:cNvPr>
          <p:cNvSpPr txBox="1"/>
          <p:nvPr/>
        </p:nvSpPr>
        <p:spPr>
          <a:xfrm>
            <a:off x="6255308" y="561372"/>
            <a:ext cx="5844094" cy="5550061"/>
          </a:xfrm>
          <a:prstGeom prst="rect">
            <a:avLst/>
          </a:prstGeom>
        </p:spPr>
        <p:txBody>
          <a:bodyPr vert="horz" lIns="91440" tIns="45720" rIns="91440" bIns="45720" rtlCol="0" anchor="t">
            <a:normAutofit fontScale="250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The Big Give will take place on September 1</a:t>
            </a:r>
            <a:r>
              <a:rPr kumimoji="0" lang="en-US" sz="960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9600" dirty="0">
                <a:solidFill>
                  <a:prstClr val="white"/>
                </a:solidFill>
                <a:latin typeface="Calibri" panose="020F0502020204030204"/>
              </a:rPr>
              <a:t>and will </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launch this year’s Give</a:t>
            </a:r>
            <a:r>
              <a:rPr lang="en-US" sz="9600" dirty="0">
                <a:solidFill>
                  <a:prstClr val="white"/>
                </a:solidFill>
                <a:latin typeface="Calibri" panose="020F0502020204030204"/>
              </a:rPr>
              <a:t> for Good C</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ampaign.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It is an opportunity for Associates to make their gift in the first 24 hours of the Campaign and engage in unique activities planned at their hospital facilities. </a:t>
            </a:r>
          </a:p>
          <a:p>
            <a:pPr marR="0" lvl="0" algn="l" defTabSz="914400" rtl="0" eaLnBrk="1" fontAlgn="auto" latinLnBrk="0" hangingPunct="1">
              <a:lnSpc>
                <a:spcPct val="90000"/>
              </a:lnSpc>
              <a:spcBef>
                <a:spcPts val="0"/>
              </a:spcBef>
              <a:spcAft>
                <a:spcPts val="600"/>
              </a:spcAft>
              <a:buClrTx/>
              <a:buSzTx/>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In addition, all associates can look for emails throughout the day promoting The Big Give, special challenges, and giving rewards.</a:t>
            </a:r>
          </a:p>
          <a:p>
            <a:pPr marR="0" lvl="0" algn="l" defTabSz="914400" rtl="0" eaLnBrk="1" fontAlgn="auto" latinLnBrk="0" hangingPunct="1">
              <a:lnSpc>
                <a:spcPct val="90000"/>
              </a:lnSpc>
              <a:spcBef>
                <a:spcPts val="0"/>
              </a:spcBef>
              <a:spcAft>
                <a:spcPts val="600"/>
              </a:spcAft>
              <a:buClrTx/>
              <a:buSzTx/>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In addition to Campaign incentives, there will be fun giveaway items and a free shirt to claim when associates make an eligible gift during The Big Give.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b="1" i="0" u="none" strike="noStrike" kern="1200" cap="none" spc="0" normalizeH="0" baseline="0" noProof="0" dirty="0">
                <a:ln>
                  <a:noFill/>
                </a:ln>
                <a:solidFill>
                  <a:prstClr val="white"/>
                </a:solidFill>
                <a:effectLst/>
                <a:uLnTx/>
                <a:uFillTx/>
                <a:latin typeface="Calibri" panose="020F0502020204030204"/>
                <a:ea typeface="+mn-ea"/>
                <a:cs typeface="+mn-cs"/>
              </a:rPr>
              <a:t>Make your gift on September 1!</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79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2" name="TextBox 2"/>
          <p:cNvSpPr txBox="1"/>
          <p:nvPr/>
        </p:nvSpPr>
        <p:spPr>
          <a:xfrm>
            <a:off x="89590" y="502254"/>
            <a:ext cx="12012822" cy="1872307"/>
          </a:xfrm>
          <a:prstGeom prst="rect">
            <a:avLst/>
          </a:prstGeom>
        </p:spPr>
        <p:txBody>
          <a:bodyPr lIns="0" tIns="0" rIns="0" bIns="0" rtlCol="0" anchor="t">
            <a:spAutoFit/>
          </a:bodyPr>
          <a:lstStyle/>
          <a:p>
            <a:pPr algn="ctr">
              <a:lnSpc>
                <a:spcPts val="7280"/>
              </a:lnSpc>
            </a:pPr>
            <a:r>
              <a:rPr lang="en-US" sz="6400" dirty="0">
                <a:solidFill>
                  <a:schemeClr val="bg1"/>
                </a:solidFill>
                <a:latin typeface="Montserrat Classic Bold"/>
              </a:rPr>
              <a:t>GIVE FOR GOOD.</a:t>
            </a:r>
          </a:p>
          <a:p>
            <a:pPr algn="ctr">
              <a:lnSpc>
                <a:spcPts val="7280"/>
              </a:lnSpc>
            </a:pPr>
            <a:r>
              <a:rPr lang="en-US" sz="6400" dirty="0">
                <a:solidFill>
                  <a:schemeClr val="bg1"/>
                </a:solidFill>
                <a:latin typeface="Montserrat Classic Bold"/>
              </a:rPr>
              <a:t>THAT'S THE POWER OF US. </a:t>
            </a:r>
          </a:p>
        </p:txBody>
      </p:sp>
      <p:sp>
        <p:nvSpPr>
          <p:cNvPr id="4" name="TextBox 4"/>
          <p:cNvSpPr txBox="1"/>
          <p:nvPr/>
        </p:nvSpPr>
        <p:spPr>
          <a:xfrm>
            <a:off x="0" y="2291656"/>
            <a:ext cx="12192000" cy="264944"/>
          </a:xfrm>
          <a:prstGeom prst="rect">
            <a:avLst/>
          </a:prstGeom>
        </p:spPr>
        <p:txBody>
          <a:bodyPr wrap="square" lIns="0" tIns="0" rIns="0" bIns="0" rtlCol="0" anchor="t">
            <a:spAutoFit/>
          </a:bodyPr>
          <a:lstStyle/>
          <a:p>
            <a:pPr algn="ctr">
              <a:lnSpc>
                <a:spcPts val="2160"/>
              </a:lnSpc>
            </a:pPr>
            <a:r>
              <a:rPr lang="en-US" sz="1600" b="1" dirty="0">
                <a:solidFill>
                  <a:schemeClr val="bg1"/>
                </a:solidFill>
                <a:latin typeface="Montserrat"/>
              </a:rPr>
              <a:t>Together, we can make good happen right where we live and work. </a:t>
            </a:r>
            <a:endParaRPr lang="en-US" sz="1200" dirty="0"/>
          </a:p>
        </p:txBody>
      </p:sp>
      <p:sp>
        <p:nvSpPr>
          <p:cNvPr id="5" name="TextBox 5"/>
          <p:cNvSpPr txBox="1"/>
          <p:nvPr/>
        </p:nvSpPr>
        <p:spPr>
          <a:xfrm>
            <a:off x="3403600" y="2717800"/>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5" ma:contentTypeDescription="Create a new document." ma:contentTypeScope="" ma:versionID="cc761672019d68cb326bceca0762050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f78190fcbbcf1a4c8b5c6691f1439830"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F0593484-E66F-4ED5-881C-CC9F77A85557}"/>
</file>

<file path=customXml/itemProps2.xml><?xml version="1.0" encoding="utf-8"?>
<ds:datastoreItem xmlns:ds="http://schemas.openxmlformats.org/officeDocument/2006/customXml" ds:itemID="{AA74F63F-3E36-48BC-A5F6-D90E72EFB854}"/>
</file>

<file path=customXml/itemProps3.xml><?xml version="1.0" encoding="utf-8"?>
<ds:datastoreItem xmlns:ds="http://schemas.openxmlformats.org/officeDocument/2006/customXml" ds:itemID="{756E861F-845E-46E7-B235-70C739531C41}"/>
</file>

<file path=docProps/app.xml><?xml version="1.0" encoding="utf-8"?>
<Properties xmlns="http://schemas.openxmlformats.org/officeDocument/2006/extended-properties" xmlns:vt="http://schemas.openxmlformats.org/officeDocument/2006/docPropsVTypes">
  <TotalTime>290</TotalTime>
  <Words>1457</Words>
  <Application>Microsoft Office PowerPoint</Application>
  <PresentationFormat>Widescreen</PresentationFormat>
  <Paragraphs>133</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Montserrat</vt:lpstr>
      <vt:lpstr>Montserrat Classic Bold</vt:lpstr>
      <vt:lpstr>Segoe UI</vt:lpstr>
      <vt:lpstr>WordVisiCarriageReturn_MSFontService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19</cp:revision>
  <dcterms:created xsi:type="dcterms:W3CDTF">2022-06-02T16:34:07Z</dcterms:created>
  <dcterms:modified xsi:type="dcterms:W3CDTF">2022-06-17T17:56:59Z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ies>
</file>