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48" r:id="rId5"/>
  </p:sldMasterIdLst>
  <p:notesMasterIdLst>
    <p:notesMasterId r:id="rId15"/>
  </p:notesMasterIdLst>
  <p:sldIdLst>
    <p:sldId id="257" r:id="rId6"/>
    <p:sldId id="267" r:id="rId7"/>
    <p:sldId id="276" r:id="rId8"/>
    <p:sldId id="266" r:id="rId9"/>
    <p:sldId id="275" r:id="rId10"/>
    <p:sldId id="272" r:id="rId11"/>
    <p:sldId id="265" r:id="rId12"/>
    <p:sldId id="271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D8D9C-E9B4-1FC4-4E2B-F0BD88C1ED45}" v="28" dt="2023-06-28T21:35:20.489"/>
    <p1510:client id="{386C9BEE-CC15-4DAA-769C-733E53ABD9D7}" v="8" dt="2023-06-22T19:10:41.826"/>
    <p1510:client id="{9AAB2C01-FE71-971D-BE8E-DD8A69902026}" v="14" dt="2023-06-29T18:20:10.013"/>
    <p1510:client id="{BCE26628-1EE5-7F5F-B079-1876CD6D8B5D}" v="1" dt="2023-06-27T19:54:51.617"/>
    <p1510:client id="{FBE069E2-2A02-401F-6BC8-DABCDA8CB2D5}" v="9" dt="2023-06-27T15:11:37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217" autoAdjust="0"/>
  </p:normalViewPr>
  <p:slideViewPr>
    <p:cSldViewPr snapToGrid="0">
      <p:cViewPr varScale="1">
        <p:scale>
          <a:sx n="74" d="100"/>
          <a:sy n="74" d="100"/>
        </p:scale>
        <p:origin x="19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, Clare S" userId="S::csgordon@mercy.com::ab9b1770-956e-43eb-a380-b8eb45f89e10" providerId="AD" clId="Web-{BCE26628-1EE5-7F5F-B079-1876CD6D8B5D}"/>
    <pc:docChg chg="delSld">
      <pc:chgData name="Gordon, Clare S" userId="S::csgordon@mercy.com::ab9b1770-956e-43eb-a380-b8eb45f89e10" providerId="AD" clId="Web-{BCE26628-1EE5-7F5F-B079-1876CD6D8B5D}" dt="2023-06-27T19:54:51.617" v="0"/>
      <pc:docMkLst>
        <pc:docMk/>
      </pc:docMkLst>
      <pc:sldChg chg="del">
        <pc:chgData name="Gordon, Clare S" userId="S::csgordon@mercy.com::ab9b1770-956e-43eb-a380-b8eb45f89e10" providerId="AD" clId="Web-{BCE26628-1EE5-7F5F-B079-1876CD6D8B5D}" dt="2023-06-27T19:54:51.617" v="0"/>
        <pc:sldMkLst>
          <pc:docMk/>
          <pc:sldMk cId="0" sldId="258"/>
        </pc:sldMkLst>
      </pc:sldChg>
    </pc:docChg>
  </pc:docChgLst>
  <pc:docChgLst>
    <pc:chgData name="Gordon, Clare S" userId="S::csgordon@mercy.com::ab9b1770-956e-43eb-a380-b8eb45f89e10" providerId="AD" clId="Web-{101D8D9C-E9B4-1FC4-4E2B-F0BD88C1ED45}"/>
    <pc:docChg chg="addSld delSld modSld sldOrd addMainMaster">
      <pc:chgData name="Gordon, Clare S" userId="S::csgordon@mercy.com::ab9b1770-956e-43eb-a380-b8eb45f89e10" providerId="AD" clId="Web-{101D8D9C-E9B4-1FC4-4E2B-F0BD88C1ED45}" dt="2023-06-28T21:35:19.754" v="23" actId="20577"/>
      <pc:docMkLst>
        <pc:docMk/>
      </pc:docMkLst>
      <pc:sldChg chg="modNotes">
        <pc:chgData name="Gordon, Clare S" userId="S::csgordon@mercy.com::ab9b1770-956e-43eb-a380-b8eb45f89e10" providerId="AD" clId="Web-{101D8D9C-E9B4-1FC4-4E2B-F0BD88C1ED45}" dt="2023-06-28T21:33:34.969" v="5"/>
        <pc:sldMkLst>
          <pc:docMk/>
          <pc:sldMk cId="0" sldId="257"/>
        </pc:sldMkLst>
      </pc:sldChg>
      <pc:sldChg chg="del">
        <pc:chgData name="Gordon, Clare S" userId="S::csgordon@mercy.com::ab9b1770-956e-43eb-a380-b8eb45f89e10" providerId="AD" clId="Web-{101D8D9C-E9B4-1FC4-4E2B-F0BD88C1ED45}" dt="2023-06-28T21:33:08.109" v="0"/>
        <pc:sldMkLst>
          <pc:docMk/>
          <pc:sldMk cId="4213341329" sldId="261"/>
        </pc:sldMkLst>
      </pc:sldChg>
      <pc:sldChg chg="modNotes">
        <pc:chgData name="Gordon, Clare S" userId="S::csgordon@mercy.com::ab9b1770-956e-43eb-a380-b8eb45f89e10" providerId="AD" clId="Web-{101D8D9C-E9B4-1FC4-4E2B-F0BD88C1ED45}" dt="2023-06-28T21:34:28.315" v="15"/>
        <pc:sldMkLst>
          <pc:docMk/>
          <pc:sldMk cId="210376063" sldId="265"/>
        </pc:sldMkLst>
      </pc:sldChg>
      <pc:sldChg chg="modNotes">
        <pc:chgData name="Gordon, Clare S" userId="S::csgordon@mercy.com::ab9b1770-956e-43eb-a380-b8eb45f89e10" providerId="AD" clId="Web-{101D8D9C-E9B4-1FC4-4E2B-F0BD88C1ED45}" dt="2023-06-28T21:34:03.001" v="10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101D8D9C-E9B4-1FC4-4E2B-F0BD88C1ED45}" dt="2023-06-28T21:33:53.954" v="9"/>
        <pc:sldMkLst>
          <pc:docMk/>
          <pc:sldMk cId="810340004" sldId="267"/>
        </pc:sldMkLst>
      </pc:sldChg>
      <pc:sldChg chg="del">
        <pc:chgData name="Gordon, Clare S" userId="S::csgordon@mercy.com::ab9b1770-956e-43eb-a380-b8eb45f89e10" providerId="AD" clId="Web-{101D8D9C-E9B4-1FC4-4E2B-F0BD88C1ED45}" dt="2023-06-28T21:33:18.859" v="3"/>
        <pc:sldMkLst>
          <pc:docMk/>
          <pc:sldMk cId="1166679719" sldId="269"/>
        </pc:sldMkLst>
      </pc:sldChg>
      <pc:sldChg chg="del">
        <pc:chgData name="Gordon, Clare S" userId="S::csgordon@mercy.com::ab9b1770-956e-43eb-a380-b8eb45f89e10" providerId="AD" clId="Web-{101D8D9C-E9B4-1FC4-4E2B-F0BD88C1ED45}" dt="2023-06-28T21:33:20.015" v="4"/>
        <pc:sldMkLst>
          <pc:docMk/>
          <pc:sldMk cId="2647639462" sldId="270"/>
        </pc:sldMkLst>
      </pc:sldChg>
      <pc:sldChg chg="modSp modNotes">
        <pc:chgData name="Gordon, Clare S" userId="S::csgordon@mercy.com::ab9b1770-956e-43eb-a380-b8eb45f89e10" providerId="AD" clId="Web-{101D8D9C-E9B4-1FC4-4E2B-F0BD88C1ED45}" dt="2023-06-28T21:35:19.754" v="23" actId="20577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101D8D9C-E9B4-1FC4-4E2B-F0BD88C1ED45}" dt="2023-06-28T21:35:19.754" v="23" actId="20577"/>
          <ac:spMkLst>
            <pc:docMk/>
            <pc:sldMk cId="713567487" sldId="271"/>
            <ac:spMk id="3" creationId="{00000000-0000-0000-0000-000000000000}"/>
          </ac:spMkLst>
        </pc:spChg>
      </pc:sldChg>
      <pc:sldChg chg="modSp modNotes">
        <pc:chgData name="Gordon, Clare S" userId="S::csgordon@mercy.com::ab9b1770-956e-43eb-a380-b8eb45f89e10" providerId="AD" clId="Web-{101D8D9C-E9B4-1FC4-4E2B-F0BD88C1ED45}" dt="2023-06-28T21:35:02.972" v="20" actId="20577"/>
        <pc:sldMkLst>
          <pc:docMk/>
          <pc:sldMk cId="2621841402" sldId="272"/>
        </pc:sldMkLst>
        <pc:spChg chg="mod">
          <ac:chgData name="Gordon, Clare S" userId="S::csgordon@mercy.com::ab9b1770-956e-43eb-a380-b8eb45f89e10" providerId="AD" clId="Web-{101D8D9C-E9B4-1FC4-4E2B-F0BD88C1ED45}" dt="2023-06-28T21:35:02.972" v="20" actId="20577"/>
          <ac:spMkLst>
            <pc:docMk/>
            <pc:sldMk cId="2621841402" sldId="272"/>
            <ac:spMk id="5" creationId="{00000000-0000-0000-0000-000000000000}"/>
          </ac:spMkLst>
        </pc:spChg>
      </pc:sldChg>
      <pc:sldChg chg="del">
        <pc:chgData name="Gordon, Clare S" userId="S::csgordon@mercy.com::ab9b1770-956e-43eb-a380-b8eb45f89e10" providerId="AD" clId="Web-{101D8D9C-E9B4-1FC4-4E2B-F0BD88C1ED45}" dt="2023-06-28T21:33:15.953" v="2"/>
        <pc:sldMkLst>
          <pc:docMk/>
          <pc:sldMk cId="3059116470" sldId="273"/>
        </pc:sldMkLst>
      </pc:sldChg>
      <pc:sldChg chg="del">
        <pc:chgData name="Gordon, Clare S" userId="S::csgordon@mercy.com::ab9b1770-956e-43eb-a380-b8eb45f89e10" providerId="AD" clId="Web-{101D8D9C-E9B4-1FC4-4E2B-F0BD88C1ED45}" dt="2023-06-28T21:33:14.203" v="1"/>
        <pc:sldMkLst>
          <pc:docMk/>
          <pc:sldMk cId="1454343429" sldId="274"/>
        </pc:sldMkLst>
      </pc:sldChg>
      <pc:sldChg chg="modNotes">
        <pc:chgData name="Gordon, Clare S" userId="S::csgordon@mercy.com::ab9b1770-956e-43eb-a380-b8eb45f89e10" providerId="AD" clId="Web-{101D8D9C-E9B4-1FC4-4E2B-F0BD88C1ED45}" dt="2023-06-28T21:34:12.783" v="12"/>
        <pc:sldMkLst>
          <pc:docMk/>
          <pc:sldMk cId="2325623118" sldId="275"/>
        </pc:sldMkLst>
      </pc:sldChg>
      <pc:sldChg chg="add ord">
        <pc:chgData name="Gordon, Clare S" userId="S::csgordon@mercy.com::ab9b1770-956e-43eb-a380-b8eb45f89e10" providerId="AD" clId="Web-{101D8D9C-E9B4-1FC4-4E2B-F0BD88C1ED45}" dt="2023-06-28T21:34:43.831" v="19"/>
        <pc:sldMkLst>
          <pc:docMk/>
          <pc:sldMk cId="2354806016" sldId="277"/>
        </pc:sldMkLst>
      </pc:sldChg>
      <pc:sldMasterChg chg="add addSldLayout">
        <pc:chgData name="Gordon, Clare S" userId="S::csgordon@mercy.com::ab9b1770-956e-43eb-a380-b8eb45f89e10" providerId="AD" clId="Web-{101D8D9C-E9B4-1FC4-4E2B-F0BD88C1ED45}" dt="2023-06-28T21:34:42.050" v="18"/>
        <pc:sldMasterMkLst>
          <pc:docMk/>
          <pc:sldMasterMk cId="3535572835" sldId="2147483648"/>
        </pc:sldMasterMkLst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1833251644" sldId="2147483649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1697753481" sldId="2147483650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2963838129" sldId="2147483651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1112254003" sldId="2147483652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432712052" sldId="2147483653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3614830549" sldId="2147483654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2803703013" sldId="2147483655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2676533816" sldId="2147483656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2770246190" sldId="2147483657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2914538080" sldId="2147483658"/>
          </pc:sldLayoutMkLst>
        </pc:sldLayoutChg>
        <pc:sldLayoutChg chg="add">
          <pc:chgData name="Gordon, Clare S" userId="S::csgordon@mercy.com::ab9b1770-956e-43eb-a380-b8eb45f89e10" providerId="AD" clId="Web-{101D8D9C-E9B4-1FC4-4E2B-F0BD88C1ED45}" dt="2023-06-28T21:34:42.050" v="18"/>
          <pc:sldLayoutMkLst>
            <pc:docMk/>
            <pc:sldMasterMk cId="3535572835" sldId="2147483648"/>
            <pc:sldLayoutMk cId="2719278917" sldId="2147483659"/>
          </pc:sldLayoutMkLst>
        </pc:sldLayoutChg>
      </pc:sldMasterChg>
    </pc:docChg>
  </pc:docChgLst>
  <pc:docChgLst>
    <pc:chgData name="Gordon, Clare S" userId="S::csgordon@mercy.com::ab9b1770-956e-43eb-a380-b8eb45f89e10" providerId="AD" clId="Web-{FBE069E2-2A02-401F-6BC8-DABCDA8CB2D5}"/>
    <pc:docChg chg="addSld modSld">
      <pc:chgData name="Gordon, Clare S" userId="S::csgordon@mercy.com::ab9b1770-956e-43eb-a380-b8eb45f89e10" providerId="AD" clId="Web-{FBE069E2-2A02-401F-6BC8-DABCDA8CB2D5}" dt="2023-06-27T15:11:37.939" v="5" actId="1076"/>
      <pc:docMkLst>
        <pc:docMk/>
      </pc:docMkLst>
      <pc:sldChg chg="modSp add">
        <pc:chgData name="Gordon, Clare S" userId="S::csgordon@mercy.com::ab9b1770-956e-43eb-a380-b8eb45f89e10" providerId="AD" clId="Web-{FBE069E2-2A02-401F-6BC8-DABCDA8CB2D5}" dt="2023-06-27T15:11:37.939" v="5" actId="1076"/>
        <pc:sldMkLst>
          <pc:docMk/>
          <pc:sldMk cId="3695401231" sldId="276"/>
        </pc:sldMkLst>
        <pc:spChg chg="mod">
          <ac:chgData name="Gordon, Clare S" userId="S::csgordon@mercy.com::ab9b1770-956e-43eb-a380-b8eb45f89e10" providerId="AD" clId="Web-{FBE069E2-2A02-401F-6BC8-DABCDA8CB2D5}" dt="2023-06-27T15:11:37.939" v="5" actId="1076"/>
          <ac:spMkLst>
            <pc:docMk/>
            <pc:sldMk cId="3695401231" sldId="276"/>
            <ac:spMk id="3" creationId="{7158DF15-934A-FB62-B43C-0F85BEC4AF6A}"/>
          </ac:spMkLst>
        </pc:spChg>
      </pc:sldChg>
    </pc:docChg>
  </pc:docChgLst>
  <pc:docChgLst>
    <pc:chgData name="Gordon, Clare S" userId="S::csgordon@mercy.com::ab9b1770-956e-43eb-a380-b8eb45f89e10" providerId="AD" clId="Web-{9AAB2C01-FE71-971D-BE8E-DD8A69902026}"/>
    <pc:docChg chg="modSld">
      <pc:chgData name="Gordon, Clare S" userId="S::csgordon@mercy.com::ab9b1770-956e-43eb-a380-b8eb45f89e10" providerId="AD" clId="Web-{9AAB2C01-FE71-971D-BE8E-DD8A69902026}" dt="2023-06-29T18:20:10.013" v="6" actId="20577"/>
      <pc:docMkLst>
        <pc:docMk/>
      </pc:docMkLst>
      <pc:sldChg chg="modSp">
        <pc:chgData name="Gordon, Clare S" userId="S::csgordon@mercy.com::ab9b1770-956e-43eb-a380-b8eb45f89e10" providerId="AD" clId="Web-{9AAB2C01-FE71-971D-BE8E-DD8A69902026}" dt="2023-06-29T18:20:10.013" v="6" actId="20577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9AAB2C01-FE71-971D-BE8E-DD8A69902026}" dt="2023-06-29T18:20:10.013" v="6" actId="20577"/>
          <ac:spMkLst>
            <pc:docMk/>
            <pc:sldMk cId="713567487" sldId="271"/>
            <ac:spMk id="6" creationId="{54C01B16-767B-4154-8D0E-C25BBB044735}"/>
          </ac:spMkLst>
        </pc:spChg>
      </pc:sldChg>
    </pc:docChg>
  </pc:docChgLst>
  <pc:docChgLst>
    <pc:chgData name="Gordon, Clare S" userId="S::csgordon@mercy.com::ab9b1770-956e-43eb-a380-b8eb45f89e10" providerId="AD" clId="Web-{386C9BEE-CC15-4DAA-769C-733E53ABD9D7}"/>
    <pc:docChg chg="modSld">
      <pc:chgData name="Gordon, Clare S" userId="S::csgordon@mercy.com::ab9b1770-956e-43eb-a380-b8eb45f89e10" providerId="AD" clId="Web-{386C9BEE-CC15-4DAA-769C-733E53ABD9D7}" dt="2023-06-22T19:10:41.357" v="2" actId="20577"/>
      <pc:docMkLst>
        <pc:docMk/>
      </pc:docMkLst>
      <pc:sldChg chg="modSp">
        <pc:chgData name="Gordon, Clare S" userId="S::csgordon@mercy.com::ab9b1770-956e-43eb-a380-b8eb45f89e10" providerId="AD" clId="Web-{386C9BEE-CC15-4DAA-769C-733E53ABD9D7}" dt="2023-06-22T19:10:33.794" v="1" actId="20577"/>
        <pc:sldMkLst>
          <pc:docMk/>
          <pc:sldMk cId="2647639462" sldId="270"/>
        </pc:sldMkLst>
        <pc:spChg chg="mod">
          <ac:chgData name="Gordon, Clare S" userId="S::csgordon@mercy.com::ab9b1770-956e-43eb-a380-b8eb45f89e10" providerId="AD" clId="Web-{386C9BEE-CC15-4DAA-769C-733E53ABD9D7}" dt="2023-06-22T19:10:33.794" v="1" actId="20577"/>
          <ac:spMkLst>
            <pc:docMk/>
            <pc:sldMk cId="2647639462" sldId="270"/>
            <ac:spMk id="2" creationId="{BA236436-FED1-4034-8B17-DAFDEB690EC6}"/>
          </ac:spMkLst>
        </pc:spChg>
      </pc:sldChg>
      <pc:sldChg chg="modSp">
        <pc:chgData name="Gordon, Clare S" userId="S::csgordon@mercy.com::ab9b1770-956e-43eb-a380-b8eb45f89e10" providerId="AD" clId="Web-{386C9BEE-CC15-4DAA-769C-733E53ABD9D7}" dt="2023-06-22T19:10:41.357" v="2" actId="20577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386C9BEE-CC15-4DAA-769C-733E53ABD9D7}" dt="2023-06-22T19:10:41.357" v="2" actId="20577"/>
          <ac:spMkLst>
            <pc:docMk/>
            <pc:sldMk cId="713567487" sldId="271"/>
            <ac:spMk id="6" creationId="{54C01B16-767B-4154-8D0E-C25BBB044735}"/>
          </ac:spMkLst>
        </pc:spChg>
      </pc:sldChg>
    </pc:docChg>
  </pc:docChgLst>
  <pc:docChgLst>
    <pc:chgData name="Gordon, Clare S" userId="S::csgordon@mercy.com::ab9b1770-956e-43eb-a380-b8eb45f89e10" providerId="AD" clId="Web-{ADD087BA-8C03-4AF4-3020-17A609CCB029}"/>
    <pc:docChg chg="modSld">
      <pc:chgData name="Gordon, Clare S" userId="S::csgordon@mercy.com::ab9b1770-956e-43eb-a380-b8eb45f89e10" providerId="AD" clId="Web-{ADD087BA-8C03-4AF4-3020-17A609CCB029}" dt="2023-06-29T18:14:20.991" v="9"/>
      <pc:docMkLst>
        <pc:docMk/>
      </pc:docMkLst>
      <pc:sldChg chg="modNotes">
        <pc:chgData name="Gordon, Clare S" userId="S::csgordon@mercy.com::ab9b1770-956e-43eb-a380-b8eb45f89e10" providerId="AD" clId="Web-{ADD087BA-8C03-4AF4-3020-17A609CCB029}" dt="2023-06-29T18:14:04.553" v="1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ADD087BA-8C03-4AF4-3020-17A609CCB029}" dt="2023-06-29T18:14:20.991" v="9"/>
        <pc:sldMkLst>
          <pc:docMk/>
          <pc:sldMk cId="2325623118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/>
              <a:t>These presentation notes have been designed to be read verbatim by the leader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 we will be reviewing the upcoming </a:t>
            </a:r>
            <a:r>
              <a:rPr lang="en-US" kern="1200" dirty="0">
                <a:effectLst/>
              </a:rPr>
              <a:t>Bon Secours Mercy Health Associate Campaign</a:t>
            </a:r>
            <a:r>
              <a:rPr lang="en-US" dirty="0"/>
              <a:t>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200" dirty="0">
                <a:effectLst/>
              </a:rPr>
              <a:t>What is the Give for Good Associate Giving Campaign?</a:t>
            </a:r>
            <a:endParaRPr lang="en-US" dirty="0"/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is an opportunity for our associates to support our mission through a variety of gift options.</a:t>
            </a:r>
            <a:r>
              <a:rPr lang="en-US" dirty="0"/>
              <a:t> Gifts can be directed to your community and to several programs and special projects. 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kern="1200" dirty="0">
                <a:effectLst/>
              </a:rPr>
              <a:t>This year’s campaign kicks off on </a:t>
            </a:r>
            <a:r>
              <a:rPr lang="en-US" dirty="0"/>
              <a:t>August 30th</a:t>
            </a:r>
            <a:r>
              <a:rPr lang="en-US" kern="1200" dirty="0">
                <a:effectLst/>
              </a:rPr>
              <a:t> with</a:t>
            </a:r>
            <a:r>
              <a:rPr lang="en-US" dirty="0"/>
              <a:t> our day of giving celebration, THE BIG GIVE</a:t>
            </a:r>
            <a:r>
              <a:rPr lang="en-US" kern="1200" dirty="0">
                <a:effectLst/>
              </a:rPr>
              <a:t>.</a:t>
            </a:r>
            <a:r>
              <a:rPr lang="en-US" dirty="0"/>
              <a:t> </a:t>
            </a:r>
            <a:endParaRPr lang="en-US" dirty="0">
              <a:cs typeface="Calibri" panose="020F0502020204030204"/>
            </a:endParaRPr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will continue through the entire month of September. </a:t>
            </a:r>
            <a:r>
              <a:rPr lang="en-US" dirty="0"/>
              <a:t>You will</a:t>
            </a:r>
            <a:r>
              <a:rPr lang="en-US" kern="1200" dirty="0">
                <a:effectLst/>
              </a:rPr>
              <a:t> be receiving campaign information </a:t>
            </a:r>
            <a:r>
              <a:rPr lang="en-US" dirty="0"/>
              <a:t>through mail</a:t>
            </a:r>
            <a:r>
              <a:rPr lang="en-US" kern="1200" dirty="0">
                <a:effectLst/>
              </a:rPr>
              <a:t>, </a:t>
            </a:r>
            <a:r>
              <a:rPr lang="en-US" dirty="0"/>
              <a:t>by email, and the Weekly Pulse.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COVID-19 is as unique as the people it infects. For some, symptoms are mild. For others, a hospital stay is needed. For Carol Boenig, it was an extended stay in the intensive care unit at St. Francis Hospital — Downtown.  </a:t>
            </a:r>
          </a:p>
          <a:p>
            <a:endParaRPr lang="en-US" dirty="0"/>
          </a:p>
          <a:p>
            <a:r>
              <a:rPr lang="en-US" dirty="0"/>
              <a:t>With little to no contact with the outside world, it’s easy for COVID-19 patients to feel alone and isolated. Though Carol has since fully recovered, she felt depressed and hopeless during her hospital stay. It wasn’t until a nurse suggested she sit up in a recliner near a window that things started looking up.  </a:t>
            </a:r>
          </a:p>
          <a:p>
            <a:endParaRPr lang="en-US" dirty="0"/>
          </a:p>
          <a:p>
            <a:r>
              <a:rPr lang="en-US" dirty="0"/>
              <a:t>“After being in bed for so long, I really enjoyed the chair very much,” she said. “I sat there for hours and loved every minute. It made me feel like a real person again.”  </a:t>
            </a:r>
          </a:p>
          <a:p>
            <a:endParaRPr lang="en-US" dirty="0"/>
          </a:p>
          <a:p>
            <a:r>
              <a:rPr lang="en-US" dirty="0"/>
              <a:t>Caregivers noticed the mental effects COVID-19 hospitalizations were having on their patients. </a:t>
            </a:r>
            <a:r>
              <a:rPr lang="en-US" b="1" dirty="0"/>
              <a:t>So, through the Give for Good Assocaite Giving Campaign, associates at St. Francis raised money to buy new reclining chairs for patient rooms.</a:t>
            </a:r>
            <a:r>
              <a:rPr lang="en-US" dirty="0"/>
              <a:t> According to Cally Banks, lead occupational therapist, the chairs are good for overall healing.  </a:t>
            </a:r>
          </a:p>
          <a:p>
            <a:endParaRPr lang="en-US" dirty="0"/>
          </a:p>
          <a:p>
            <a:r>
              <a:rPr lang="en-US" dirty="0"/>
              <a:t>“Fully functioning recliners are beneficial to get patients moving again,” she said. “Being out of bed and sitting up in a chair has emotional benefits, as well.”  </a:t>
            </a:r>
          </a:p>
          <a:p>
            <a:endParaRPr lang="en-US" dirty="0"/>
          </a:p>
          <a:p>
            <a:r>
              <a:rPr lang="en-US" dirty="0"/>
              <a:t>Sitting comfortably to enjoy the sunshine can provide a much needed change of scenery. For Carol</a:t>
            </a:r>
            <a:r>
              <a:rPr lang="en-US" i="0" dirty="0">
                <a:effectLst/>
              </a:rPr>
              <a:t>, </a:t>
            </a:r>
            <a:r>
              <a:rPr lang="en-US" dirty="0"/>
              <a:t>it made her even more eager to heal </a:t>
            </a:r>
          </a:p>
          <a:p>
            <a:endParaRPr lang="en-US" dirty="0"/>
          </a:p>
          <a:p>
            <a:r>
              <a:rPr lang="en-US" dirty="0"/>
              <a:t>“I couldn’t wait to get in that chair every day. It made me feel </a:t>
            </a:r>
            <a:r>
              <a:rPr lang="en-US" i="0" dirty="0">
                <a:effectLst/>
              </a:rPr>
              <a:t>like</a:t>
            </a:r>
            <a:r>
              <a:rPr lang="en-US" dirty="0"/>
              <a:t> maybe there was a little hope in the future.” </a:t>
            </a:r>
          </a:p>
          <a:p>
            <a:pPr algn="l"/>
            <a:endParaRPr lang="en-US" sz="1800" dirty="0">
              <a:solidFill>
                <a:srgbClr val="4472C4"/>
              </a:solidFill>
              <a:latin typeface="Calibri"/>
              <a:cs typeface="Calibri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year, THE BIG GIVE </a:t>
            </a:r>
            <a:r>
              <a:rPr lang="en-US" b="0" dirty="0"/>
              <a:t>will take place on </a:t>
            </a:r>
            <a:r>
              <a:rPr lang="en-US" dirty="0"/>
              <a:t>August 30th and will launch </a:t>
            </a:r>
            <a:r>
              <a:rPr lang="en-US" b="0" dirty="0"/>
              <a:t>this year’s campaign.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This is a call to action for everyone to make their gift in the first 24 hours of the Give for Good campaign, and engage in activities in celebration of the kick-off of Give for Good.</a:t>
            </a:r>
          </a:p>
          <a:p>
            <a:endParaRPr lang="en-US" dirty="0"/>
          </a:p>
          <a:p>
            <a:r>
              <a:rPr lang="en-US" b="0" dirty="0"/>
              <a:t>There will be fun giveaway items and </a:t>
            </a:r>
            <a:r>
              <a:rPr lang="en-US" dirty="0"/>
              <a:t>specific THE BIG GIVE incentives for associates who give at the Power</a:t>
            </a:r>
            <a:r>
              <a:rPr lang="en-US" b="0" dirty="0"/>
              <a:t> Hour, Half Hour Hero, and Lead for Good </a:t>
            </a:r>
            <a:r>
              <a:rPr lang="en-US" dirty="0"/>
              <a:t>levels</a:t>
            </a:r>
            <a:r>
              <a:rPr lang="en-US" b="0" dirty="0"/>
              <a:t>.</a:t>
            </a:r>
            <a:r>
              <a:rPr lang="en-US" dirty="0"/>
              <a:t> </a:t>
            </a:r>
            <a:endParaRPr lang="en-US" b="0" dirty="0"/>
          </a:p>
          <a:p>
            <a:pPr algn="l"/>
            <a:endParaRPr lang="en-US" b="0" dirty="0"/>
          </a:p>
          <a:p>
            <a:r>
              <a:rPr lang="en-US" dirty="0"/>
              <a:t>Make sure to</a:t>
            </a:r>
            <a:r>
              <a:rPr lang="en-US" b="0" dirty="0"/>
              <a:t> </a:t>
            </a:r>
            <a:r>
              <a:rPr lang="en-US" dirty="0"/>
              <a:t>make your gift before midnight on 8/30! </a:t>
            </a:r>
            <a:endParaRPr lang="en-US" b="0" dirty="0"/>
          </a:p>
          <a:p>
            <a:pPr algn="l"/>
            <a:endParaRPr lang="en-US" b="0" dirty="0"/>
          </a:p>
          <a:p>
            <a:r>
              <a:rPr lang="en-US" b="0" dirty="0"/>
              <a:t>Donors who have recurring gifts do not need to renew</a:t>
            </a:r>
            <a:r>
              <a:rPr lang="en-US" dirty="0"/>
              <a:t> and will be eligible for THE BIG GIVE incentives. </a:t>
            </a:r>
          </a:p>
          <a:p>
            <a:endParaRPr lang="en-US" dirty="0"/>
          </a:p>
          <a:p>
            <a:pPr lvl="1"/>
            <a:endParaRPr lang="en-US" b="0" dirty="0"/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you can choose to make a gift. </a:t>
            </a:r>
          </a:p>
          <a:p>
            <a:pPr lvl="0"/>
            <a:endParaRPr lang="en-US" kern="1200" dirty="0">
              <a:effectLst/>
            </a:endParaRPr>
          </a:p>
          <a:p>
            <a:r>
              <a:rPr lang="en-US" dirty="0"/>
              <a:t>Per pay period deductions that will take place the first pay period of 2024. You can choose to do a per pay period deduction at the Power Hour level, one hour of pay per pay period, Lead for Good, a $1,000 pledge for the year that can be deducted evenly throughout the year or in one deduction, Half Hour Hero, a gift of a half hour of pay per pay period, or at any preferred amount. </a:t>
            </a:r>
            <a:endParaRPr lang="en-US" kern="1200" dirty="0">
              <a:effectLst/>
              <a:cs typeface="Calibri"/>
            </a:endParaRPr>
          </a:p>
          <a:p>
            <a:endParaRPr lang="en-US" dirty="0"/>
          </a:p>
          <a:p>
            <a:r>
              <a:rPr lang="en-US" dirty="0"/>
              <a:t>There is also an opportunity to do a one time payroll deduction that will take place in November. One time gifts made by cash and credit card are also accepted. </a:t>
            </a:r>
          </a:p>
          <a:p>
            <a:endParaRPr lang="en-US" dirty="0"/>
          </a:p>
          <a:p>
            <a:r>
              <a:rPr lang="en-US" dirty="0"/>
              <a:t>Hourly associates are able to donate unused PTO </a:t>
            </a:r>
            <a:r>
              <a:rPr lang="en-US" i="1" u="sng" dirty="0"/>
              <a:t>(only hourly due to HR policy, if asked.)</a:t>
            </a:r>
            <a:endParaRPr lang="en-US" i="1" u="sng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Gifts can be made by simply filling out a form online at bsmhgiveforgood.com or returning the brochure received at each associate's home. 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you give at the Power Hour, Lead for Good, or Half Hour Hero level, you can be eligible for the following rewards:</a:t>
            </a:r>
            <a:endParaRPr lang="en-US" dirty="0"/>
          </a:p>
          <a:p>
            <a:pPr lvl="0"/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POWER HOUR</a:t>
            </a:r>
            <a:r>
              <a:rPr lang="en-US" dirty="0"/>
              <a:t> 1</a:t>
            </a:r>
            <a:r>
              <a:rPr lang="en-US" kern="1200" dirty="0">
                <a:effectLst/>
              </a:rPr>
              <a:t> hour of pay per pay period</a:t>
            </a:r>
          </a:p>
          <a:p>
            <a:r>
              <a:rPr lang="en-US" kern="1200" dirty="0">
                <a:effectLst/>
              </a:rPr>
              <a:t>1,200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LEAD FOR GOOD $1,000 gift either one time or spread over 26 pay periods</a:t>
            </a:r>
            <a:r>
              <a:rPr lang="en-US" dirty="0"/>
              <a:t> </a:t>
            </a:r>
            <a:endParaRPr lang="en-US" kern="1200" dirty="0">
              <a:effectLst/>
            </a:endParaRPr>
          </a:p>
          <a:p>
            <a:pPr>
              <a:defRPr/>
            </a:pPr>
            <a:r>
              <a:rPr lang="en-US" kern="1200" dirty="0">
                <a:effectLst/>
              </a:rPr>
              <a:t>1,000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kern="1200" dirty="0">
                <a:effectLst/>
              </a:rPr>
              <a:t>HALF HOUR HERO ½ hour of pay per pay period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kern="1200" dirty="0">
                <a:effectLst/>
              </a:rPr>
              <a:t>600 Called to Shine points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dirty="0"/>
              <a:t>As </a:t>
            </a:r>
            <a:r>
              <a:rPr lang="en-US" kern="1200" dirty="0">
                <a:effectLst/>
              </a:rPr>
              <a:t>a bonus, </a:t>
            </a:r>
            <a:r>
              <a:rPr lang="en-US" dirty="0"/>
              <a:t>if</a:t>
            </a:r>
            <a:r>
              <a:rPr lang="en-US" kern="1200" dirty="0">
                <a:effectLst/>
              </a:rPr>
              <a:t> a gift </a:t>
            </a:r>
            <a:r>
              <a:rPr lang="en-US" dirty="0"/>
              <a:t>at these</a:t>
            </a:r>
            <a:r>
              <a:rPr lang="en-US" kern="1200" dirty="0">
                <a:effectLst/>
              </a:rPr>
              <a:t> levels</a:t>
            </a:r>
            <a:r>
              <a:rPr lang="en-US" dirty="0"/>
              <a:t> is made before midnight August 30th during THE BIG GIVE, donors can be eligible for a free shirt.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addition to the giving level incentives: </a:t>
            </a:r>
            <a:endParaRPr lang="en-US" dirty="0"/>
          </a:p>
          <a:p>
            <a:endParaRPr lang="en-US" dirty="0"/>
          </a:p>
          <a:p>
            <a:r>
              <a:rPr lang="en-US" dirty="0"/>
              <a:t>Donors </a:t>
            </a:r>
            <a:r>
              <a:rPr lang="en-US" b="0" kern="1200" dirty="0">
                <a:effectLst/>
              </a:rPr>
              <a:t>who </a:t>
            </a:r>
            <a:r>
              <a:rPr lang="en-US" dirty="0"/>
              <a:t>make a first-time </a:t>
            </a:r>
            <a:r>
              <a:rPr lang="en-US" b="0" kern="1200" dirty="0">
                <a:effectLst/>
              </a:rPr>
              <a:t>recurring </a:t>
            </a:r>
            <a:r>
              <a:rPr lang="en-US" dirty="0"/>
              <a:t>gift before midnight 8/30/23 </a:t>
            </a:r>
            <a:r>
              <a:rPr lang="en-US" b="0" kern="1200" dirty="0">
                <a:effectLst/>
              </a:rPr>
              <a:t>will </a:t>
            </a:r>
            <a:r>
              <a:rPr lang="en-US" dirty="0"/>
              <a:t>receive 500 </a:t>
            </a:r>
            <a:r>
              <a:rPr lang="en-US" b="0" kern="1200" dirty="0">
                <a:effectLst/>
              </a:rPr>
              <a:t>Called to Shine</a:t>
            </a:r>
            <a:r>
              <a:rPr lang="en-US" dirty="0"/>
              <a:t> Points</a:t>
            </a:r>
          </a:p>
          <a:p>
            <a:endParaRPr lang="en-US" dirty="0"/>
          </a:p>
          <a:p>
            <a:r>
              <a:rPr lang="en-US" dirty="0"/>
              <a:t>All other recurring gifts will receive 100 Called to Shine Points</a:t>
            </a:r>
          </a:p>
          <a:p>
            <a:pPr lvl="0"/>
            <a:endParaRPr lang="en-US" b="0" kern="1200" dirty="0">
              <a:effectLst/>
            </a:endParaRPr>
          </a:p>
          <a:p>
            <a:r>
              <a:rPr lang="en-US" b="0" kern="1200" dirty="0">
                <a:effectLst/>
              </a:rPr>
              <a:t>ALL DONORS will receive 75 be well points</a:t>
            </a:r>
            <a:r>
              <a:rPr lang="en-US" dirty="0"/>
              <a:t> </a:t>
            </a:r>
          </a:p>
          <a:p>
            <a:endParaRPr lang="en-US" dirty="0"/>
          </a:p>
          <a:p>
            <a:pPr lvl="1"/>
            <a:endParaRPr lang="en-US" b="0" kern="1200" dirty="0">
              <a:effectLst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 the case that anyone has any questions about their past giving, or any questions regarding the campaign, please reach out to these individuals. 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 dirty="0"/>
              <a:t>Foundation's giving campaign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 dirty="0"/>
              <a:t> Many programs and services that help our patients and associates depend on your donations.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 dirty="0"/>
              <a:t>at home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 dirty="0"/>
              <a:t>programs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fastest and easiest way to give is online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 dirty="0"/>
              <a:t>.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Thank you!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5035-7FE2-4FE0-9D9D-723FC3E3F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C2F50-87C5-494E-9375-504711197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22DF-C2C3-4F79-BD10-A8FAD02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7549-1955-41C3-9881-ACA201C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B13B-CE86-48A7-8685-F698C2B8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5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69BB-5A24-4658-8188-B570C9B8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3A6F-2014-4306-94AC-93CF7380C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7F1-FFFF-4196-9B18-6F6F10E4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A6F5-F2A5-43C5-A2CA-13E0B199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F4F9-C32F-4174-B572-B0C79D61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5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7C4-ACB5-497F-AECF-E8E54733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55F5E-B19F-4BAE-84DF-7DA57959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0B8C-AB99-41DC-84FA-DCF7A569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D0BA-D6CD-4852-8B9A-37F39576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D8A4-4787-4E4A-8CAF-8EC2825E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8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D952-C897-44F8-B2C6-1359B850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B3F5-231A-4364-9356-32F2B7B0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C8AFC-1B28-4A40-B223-872B216B0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E226D-5E4B-45C8-A7BC-60811528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9630-AA3E-46D8-A475-60AA4F3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27845-459C-446E-924D-B2BD50A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FBE6-AC85-43CA-85C8-2187770C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5E45F-9415-4183-AE87-B23F3AF31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80D9-C937-4988-9889-5F864FF19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4C959-0241-4760-941C-C76C2B623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1D218-E2F0-4E2C-A62B-19C9BDBFD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AD2CE-6ABB-419C-AEE3-5E3A302A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C6DA9-C2A3-41FD-8937-1860C4B4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8871E-DCFC-4040-BC5D-4D81A6C0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5995-87F5-4270-BF31-38C9B9A9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AF66A-69D3-4E94-88CA-E798BC0F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1C46-8432-46EC-92A1-98BB9AB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6CD5C-FF65-4F9C-AC51-8C7B3739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3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BCEF0-97D4-4F66-B635-5FFABDEC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3AD0-7818-405E-BD81-3D91D98D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A0E80-5143-4F59-B19B-4222F945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03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E211-5618-4334-B8FD-C68BBFAA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A867-972F-4125-974D-3121E166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DF3B-B75C-4017-AEB7-A56908FD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851FA-E0D8-4394-A0D1-D3603E3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639D-3D9D-41EC-8E77-E575801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62152-3D21-4FFC-98DD-290B4A45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4E0-8999-480E-B27D-2D5B799B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76280-2CB4-46BE-8474-D77C7070B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9D83D-9B33-46B9-9042-688AB583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E9150-640F-4DD5-85F5-761F9E08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8835-78B0-42C9-8E68-EB8FC967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4E23-5236-4E1B-8268-49402B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4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CCF6-CE7D-43D1-BFA5-6BE8BCDA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D28FB-121D-4BCF-A633-ABA074DCA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72B8C-92CB-4933-8E19-FFE9D00B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1813E-D608-43F8-A8FA-3C369793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8DC3-50F9-4503-AB69-9CF054CE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3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48D0C-9A05-4107-9841-8704D0CC7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BC3B3-7E4A-4438-B664-160B25B5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DA3E-7DEA-4630-961D-CE0908C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FC75-BC74-4495-AA59-670F8E7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02F7-602E-4961-AB21-C571A780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7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A3B52-020D-4D4B-808F-7790A60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D25B-377B-45A9-8DA7-77B379E8E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4C66-B88C-4AB0-9CFC-C2B90CD33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1C6A-4B89-4FEF-8220-F6DA34C94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288B-D5A3-43EF-A371-291F7A9A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sgordon@mercy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6623" y="4727390"/>
            <a:ext cx="35895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Bon Secours 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St. Francis Foundation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​​</a:t>
            </a:r>
            <a:endParaRPr lang="en-US" sz="2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6097634" y="360715"/>
            <a:ext cx="4665992" cy="88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MEET CAROL</a:t>
            </a:r>
          </a:p>
        </p:txBody>
      </p:sp>
      <p:pic>
        <p:nvPicPr>
          <p:cNvPr id="2" name="Picture 2" descr="A picture containing person, indoor, room&#10;&#10;Description automatically generated">
            <a:extLst>
              <a:ext uri="{FF2B5EF4-FFF2-40B4-BE49-F238E27FC236}">
                <a16:creationId xmlns:a16="http://schemas.microsoft.com/office/drawing/2014/main" id="{47590425-26E0-3ECE-55A0-E99B4843C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15" y="3459"/>
            <a:ext cx="4596807" cy="6859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8DF15-934A-FB62-B43C-0F85BEC4AF6A}"/>
              </a:ext>
            </a:extLst>
          </p:cNvPr>
          <p:cNvSpPr txBox="1"/>
          <p:nvPr/>
        </p:nvSpPr>
        <p:spPr>
          <a:xfrm>
            <a:off x="4662114" y="2582848"/>
            <a:ext cx="755373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Montserrat"/>
                <a:cs typeface="Calibri"/>
              </a:rPr>
              <a:t>Through the Give for Good Assocaite Giving Campaign, associates at St. Francis raised money to buy new reclining chairs for patient rooms</a:t>
            </a:r>
          </a:p>
        </p:txBody>
      </p:sp>
    </p:spTree>
    <p:extLst>
      <p:ext uri="{BB962C8B-B14F-4D97-AF65-F5344CB8AC3E}">
        <p14:creationId xmlns:p14="http://schemas.microsoft.com/office/powerpoint/2010/main" val="369540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16348" y="2302452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WHAT is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 dirty="0">
                <a:latin typeface="Montserrat"/>
                <a:ea typeface="+mn-lt"/>
                <a:cs typeface="+mn-lt"/>
              </a:rPr>
              <a:t>I celebrate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As the volunteer committee, we will work together to plan fun events at your facilities! 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WHY should I participate?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 dirty="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 dirty="0">
                <a:latin typeface="Montserrat"/>
                <a:ea typeface="+mn-lt"/>
                <a:cs typeface="+mn-lt"/>
              </a:rPr>
              <a:t> You can become eligible for rewards and counted in THE BIG GIVE efforts if you give NOW until 8/30/23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INCENTIVES</a:t>
            </a:r>
            <a:endParaRPr lang="en-US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89590" y="28657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7241868" y="279700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Lead for Good =  $1,000 one-time gift or $38.47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743738" y="466093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137334" y="369749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8310737" y="4014826"/>
            <a:ext cx="28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736120" y="5584045"/>
            <a:ext cx="271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7755" y="21865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Donors who make a first-time recurring gift before midnight 8/30/23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 dirty="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01B16-767B-4154-8D0E-C25BBB044735}"/>
              </a:ext>
            </a:extLst>
          </p:cNvPr>
          <p:cNvSpPr/>
          <p:nvPr/>
        </p:nvSpPr>
        <p:spPr>
          <a:xfrm>
            <a:off x="258641" y="2943546"/>
            <a:ext cx="11678442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latin typeface="Montserrat"/>
              </a:rPr>
              <a:t>Casie Conlon: </a:t>
            </a:r>
            <a:r>
              <a:rPr lang="en-US" sz="2800" dirty="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u="sng" dirty="0">
                <a:latin typeface="Montserrat"/>
              </a:rPr>
              <a:t>Casie_conlon@bshsi.org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ea typeface="+mn-lt"/>
                <a:cs typeface="+mn-lt"/>
              </a:rPr>
              <a:t>(757) 889-5900</a:t>
            </a:r>
            <a:endParaRPr lang="en-US" dirty="0"/>
          </a:p>
          <a:p>
            <a:pPr lvl="2"/>
            <a:endParaRPr lang="en-US" sz="2800" dirty="0">
              <a:latin typeface="Montserrat"/>
              <a:cs typeface="Calibri"/>
            </a:endParaRPr>
          </a:p>
          <a:p>
            <a:r>
              <a:rPr lang="en-US" sz="2800" b="1" dirty="0">
                <a:latin typeface="Montserrat"/>
              </a:rPr>
              <a:t>Clare Gordon: </a:t>
            </a:r>
            <a:r>
              <a:rPr lang="en-US" sz="2800" dirty="0">
                <a:latin typeface="Montserrat"/>
              </a:rPr>
              <a:t>Senior Employee Giving Specialist 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csgordon@mercy.com</a:t>
            </a:r>
            <a:endParaRPr lang="en-US" sz="2800" dirty="0">
              <a:latin typeface="Montserra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</a:rPr>
              <a:t>(513) 869 -5130</a:t>
            </a: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0081"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54806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6" ma:contentTypeDescription="Create a new document." ma:contentTypeScope="" ma:versionID="ea3ddebf43a350d715f310d9599a732a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679d4a071cd3dd711f0074f88cce78df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41375A-0141-414F-9A5A-EFB3110A3841}">
  <ds:schemaRefs>
    <ds:schemaRef ds:uri="7e03b64a-db36-4cc5-b7ed-9d51c319646a"/>
    <ds:schemaRef ds:uri="de38d1a3-b157-4f76-8c21-6ec7096999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1490</Words>
  <Application>Microsoft Office PowerPoint</Application>
  <PresentationFormat>Widescreen</PresentationFormat>
  <Paragraphs>149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lastModifiedBy>Gordon, Clare S</cp:lastModifiedBy>
  <cp:revision>33</cp:revision>
  <dcterms:created xsi:type="dcterms:W3CDTF">2022-06-02T16:34:07Z</dcterms:created>
  <dcterms:modified xsi:type="dcterms:W3CDTF">2023-06-29T18:20:18Z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