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648" r:id="rId5"/>
  </p:sldMasterIdLst>
  <p:notesMasterIdLst>
    <p:notesMasterId r:id="rId15"/>
  </p:notesMasterIdLst>
  <p:sldIdLst>
    <p:sldId id="257" r:id="rId6"/>
    <p:sldId id="267" r:id="rId7"/>
    <p:sldId id="258" r:id="rId8"/>
    <p:sldId id="266" r:id="rId9"/>
    <p:sldId id="275" r:id="rId10"/>
    <p:sldId id="272" r:id="rId11"/>
    <p:sldId id="265" r:id="rId12"/>
    <p:sldId id="27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6F771-48D0-9614-A1D9-DFC056569EB0}" v="2" dt="2023-06-22T19:28:36.108"/>
    <p1510:client id="{1C30EF28-2E82-4AFC-6091-95304CD04BD0}" v="23" dt="2023-06-28T21:37:17.061"/>
    <p1510:client id="{2B865AAB-5A99-E47C-27F6-D817C0E624A5}" v="184" dt="2023-06-27T15:11:51.345"/>
    <p1510:client id="{774DBB34-5C4D-F6B0-A721-827304F8187E}" v="5" dt="2023-06-29T18:20:29.876"/>
    <p1510:client id="{8F6F639D-B200-71A6-FEC5-51D136F8BF01}" v="28" dt="2023-06-22T19:06:54.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217" autoAdjust="0"/>
  </p:normalViewPr>
  <p:slideViewPr>
    <p:cSldViewPr snapToGrid="0">
      <p:cViewPr varScale="1">
        <p:scale>
          <a:sx n="74" d="100"/>
          <a:sy n="74" d="100"/>
        </p:scale>
        <p:origin x="19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Clare S" userId="S::csgordon@mercy.com::ab9b1770-956e-43eb-a380-b8eb45f89e10" providerId="AD" clId="Web-{2B865AAB-5A99-E47C-27F6-D817C0E624A5}"/>
    <pc:docChg chg="modSld">
      <pc:chgData name="Gordon, Clare S" userId="S::csgordon@mercy.com::ab9b1770-956e-43eb-a380-b8eb45f89e10" providerId="AD" clId="Web-{2B865AAB-5A99-E47C-27F6-D817C0E624A5}" dt="2023-06-27T15:11:51.345" v="114" actId="1076"/>
      <pc:docMkLst>
        <pc:docMk/>
      </pc:docMkLst>
      <pc:sldChg chg="addSp delSp modSp modNotes">
        <pc:chgData name="Gordon, Clare S" userId="S::csgordon@mercy.com::ab9b1770-956e-43eb-a380-b8eb45f89e10" providerId="AD" clId="Web-{2B865AAB-5A99-E47C-27F6-D817C0E624A5}" dt="2023-06-27T15:11:51.345" v="114" actId="1076"/>
        <pc:sldMkLst>
          <pc:docMk/>
          <pc:sldMk cId="0" sldId="258"/>
        </pc:sldMkLst>
        <pc:spChg chg="add mod">
          <ac:chgData name="Gordon, Clare S" userId="S::csgordon@mercy.com::ab9b1770-956e-43eb-a380-b8eb45f89e10" providerId="AD" clId="Web-{2B865AAB-5A99-E47C-27F6-D817C0E624A5}" dt="2023-06-27T15:11:51.345" v="114" actId="1076"/>
          <ac:spMkLst>
            <pc:docMk/>
            <pc:sldMk cId="0" sldId="258"/>
            <ac:spMk id="4" creationId="{2B79E897-1F8E-3526-4CCE-92CF885C1B52}"/>
          </ac:spMkLst>
        </pc:spChg>
        <pc:spChg chg="mod">
          <ac:chgData name="Gordon, Clare S" userId="S::csgordon@mercy.com::ab9b1770-956e-43eb-a380-b8eb45f89e10" providerId="AD" clId="Web-{2B865AAB-5A99-E47C-27F6-D817C0E624A5}" dt="2023-06-27T13:11:22.449" v="16" actId="1076"/>
          <ac:spMkLst>
            <pc:docMk/>
            <pc:sldMk cId="0" sldId="258"/>
            <ac:spMk id="5" creationId="{00000000-0000-0000-0000-000000000000}"/>
          </ac:spMkLst>
        </pc:spChg>
        <pc:picChg chg="add del mod">
          <ac:chgData name="Gordon, Clare S" userId="S::csgordon@mercy.com::ab9b1770-956e-43eb-a380-b8eb45f89e10" providerId="AD" clId="Web-{2B865AAB-5A99-E47C-27F6-D817C0E624A5}" dt="2023-06-27T13:10:18.324" v="12"/>
          <ac:picMkLst>
            <pc:docMk/>
            <pc:sldMk cId="0" sldId="258"/>
            <ac:picMk id="2" creationId="{079C7A86-7730-8AFD-A2B6-A174796F0296}"/>
          </ac:picMkLst>
        </pc:picChg>
        <pc:picChg chg="add mod">
          <ac:chgData name="Gordon, Clare S" userId="S::csgordon@mercy.com::ab9b1770-956e-43eb-a380-b8eb45f89e10" providerId="AD" clId="Web-{2B865AAB-5A99-E47C-27F6-D817C0E624A5}" dt="2023-06-27T13:11:17.105" v="15" actId="14100"/>
          <ac:picMkLst>
            <pc:docMk/>
            <pc:sldMk cId="0" sldId="258"/>
            <ac:picMk id="3" creationId="{E2C499CA-8937-AE6E-B1C7-9643C1C30A22}"/>
          </ac:picMkLst>
        </pc:picChg>
      </pc:sldChg>
    </pc:docChg>
  </pc:docChgLst>
  <pc:docChgLst>
    <pc:chgData name="Gordon, Clare S" userId="S::csgordon@mercy.com::ab9b1770-956e-43eb-a380-b8eb45f89e10" providerId="AD" clId="Web-{4D1D1ABD-0F55-CC7B-9BF7-994EF139218D}"/>
    <pc:docChg chg="modSld">
      <pc:chgData name="Gordon, Clare S" userId="S::csgordon@mercy.com::ab9b1770-956e-43eb-a380-b8eb45f89e10" providerId="AD" clId="Web-{4D1D1ABD-0F55-CC7B-9BF7-994EF139218D}" dt="2023-06-29T18:16:40.728" v="6"/>
      <pc:docMkLst>
        <pc:docMk/>
      </pc:docMkLst>
      <pc:sldChg chg="modNotes">
        <pc:chgData name="Gordon, Clare S" userId="S::csgordon@mercy.com::ab9b1770-956e-43eb-a380-b8eb45f89e10" providerId="AD" clId="Web-{4D1D1ABD-0F55-CC7B-9BF7-994EF139218D}" dt="2023-06-29T18:16:30.009" v="2"/>
        <pc:sldMkLst>
          <pc:docMk/>
          <pc:sldMk cId="3177927387" sldId="266"/>
        </pc:sldMkLst>
      </pc:sldChg>
      <pc:sldChg chg="modNotes">
        <pc:chgData name="Gordon, Clare S" userId="S::csgordon@mercy.com::ab9b1770-956e-43eb-a380-b8eb45f89e10" providerId="AD" clId="Web-{4D1D1ABD-0F55-CC7B-9BF7-994EF139218D}" dt="2023-06-29T18:16:40.728" v="6"/>
        <pc:sldMkLst>
          <pc:docMk/>
          <pc:sldMk cId="2325623118" sldId="275"/>
        </pc:sldMkLst>
      </pc:sldChg>
    </pc:docChg>
  </pc:docChgLst>
  <pc:docChgLst>
    <pc:chgData name="Gordon, Clare S" userId="S::csgordon@mercy.com::ab9b1770-956e-43eb-a380-b8eb45f89e10" providerId="AD" clId="Web-{8F6F639D-B200-71A6-FEC5-51D136F8BF01}"/>
    <pc:docChg chg="modSld">
      <pc:chgData name="Gordon, Clare S" userId="S::csgordon@mercy.com::ab9b1770-956e-43eb-a380-b8eb45f89e10" providerId="AD" clId="Web-{8F6F639D-B200-71A6-FEC5-51D136F8BF01}" dt="2023-06-22T19:06:53.867" v="17" actId="20577"/>
      <pc:docMkLst>
        <pc:docMk/>
      </pc:docMkLst>
      <pc:sldChg chg="addSp delSp modSp">
        <pc:chgData name="Gordon, Clare S" userId="S::csgordon@mercy.com::ab9b1770-956e-43eb-a380-b8eb45f89e10" providerId="AD" clId="Web-{8F6F639D-B200-71A6-FEC5-51D136F8BF01}" dt="2023-06-22T19:06:07.986" v="14" actId="20577"/>
        <pc:sldMkLst>
          <pc:docMk/>
          <pc:sldMk cId="0" sldId="257"/>
        </pc:sldMkLst>
        <pc:spChg chg="mod">
          <ac:chgData name="Gordon, Clare S" userId="S::csgordon@mercy.com::ab9b1770-956e-43eb-a380-b8eb45f89e10" providerId="AD" clId="Web-{8F6F639D-B200-71A6-FEC5-51D136F8BF01}" dt="2023-06-22T19:06:07.986" v="14" actId="20577"/>
          <ac:spMkLst>
            <pc:docMk/>
            <pc:sldMk cId="0" sldId="257"/>
            <ac:spMk id="4" creationId="{376ADA97-0F34-44D4-972B-9235159BAB4A}"/>
          </ac:spMkLst>
        </pc:spChg>
        <pc:graphicFrameChg chg="add del mod">
          <ac:chgData name="Gordon, Clare S" userId="S::csgordon@mercy.com::ab9b1770-956e-43eb-a380-b8eb45f89e10" providerId="AD" clId="Web-{8F6F639D-B200-71A6-FEC5-51D136F8BF01}" dt="2023-06-22T19:05:55.892" v="5"/>
          <ac:graphicFrameMkLst>
            <pc:docMk/>
            <pc:sldMk cId="0" sldId="257"/>
            <ac:graphicFrameMk id="3" creationId="{E92419B9-3D93-82FC-9127-B056BA373C23}"/>
          </ac:graphicFrameMkLst>
        </pc:graphicFrameChg>
      </pc:sldChg>
      <pc:sldChg chg="modSp">
        <pc:chgData name="Gordon, Clare S" userId="S::csgordon@mercy.com::ab9b1770-956e-43eb-a380-b8eb45f89e10" providerId="AD" clId="Web-{8F6F639D-B200-71A6-FEC5-51D136F8BF01}" dt="2023-06-22T19:06:53.867" v="17" actId="20577"/>
        <pc:sldMkLst>
          <pc:docMk/>
          <pc:sldMk cId="2647639462" sldId="270"/>
        </pc:sldMkLst>
        <pc:spChg chg="mod">
          <ac:chgData name="Gordon, Clare S" userId="S::csgordon@mercy.com::ab9b1770-956e-43eb-a380-b8eb45f89e10" providerId="AD" clId="Web-{8F6F639D-B200-71A6-FEC5-51D136F8BF01}" dt="2023-06-22T19:06:53.867" v="17" actId="20577"/>
          <ac:spMkLst>
            <pc:docMk/>
            <pc:sldMk cId="2647639462" sldId="270"/>
            <ac:spMk id="2" creationId="{BA236436-FED1-4034-8B17-DAFDEB690EC6}"/>
          </ac:spMkLst>
        </pc:spChg>
      </pc:sldChg>
      <pc:sldChg chg="modSp">
        <pc:chgData name="Gordon, Clare S" userId="S::csgordon@mercy.com::ab9b1770-956e-43eb-a380-b8eb45f89e10" providerId="AD" clId="Web-{8F6F639D-B200-71A6-FEC5-51D136F8BF01}" dt="2023-06-22T19:06:25.299" v="15" actId="20577"/>
        <pc:sldMkLst>
          <pc:docMk/>
          <pc:sldMk cId="713567487" sldId="271"/>
        </pc:sldMkLst>
        <pc:spChg chg="mod">
          <ac:chgData name="Gordon, Clare S" userId="S::csgordon@mercy.com::ab9b1770-956e-43eb-a380-b8eb45f89e10" providerId="AD" clId="Web-{8F6F639D-B200-71A6-FEC5-51D136F8BF01}" dt="2023-06-22T19:06:25.299" v="15" actId="20577"/>
          <ac:spMkLst>
            <pc:docMk/>
            <pc:sldMk cId="713567487" sldId="271"/>
            <ac:spMk id="6" creationId="{54C01B16-767B-4154-8D0E-C25BBB044735}"/>
          </ac:spMkLst>
        </pc:spChg>
      </pc:sldChg>
    </pc:docChg>
  </pc:docChgLst>
  <pc:docChgLst>
    <pc:chgData name="Gordon, Clare S" userId="S::csgordon@mercy.com::ab9b1770-956e-43eb-a380-b8eb45f89e10" providerId="AD" clId="Web-{1C30EF28-2E82-4AFC-6091-95304CD04BD0}"/>
    <pc:docChg chg="addSld delSld modSld sldOrd addMainMaster">
      <pc:chgData name="Gordon, Clare S" userId="S::csgordon@mercy.com::ab9b1770-956e-43eb-a380-b8eb45f89e10" providerId="AD" clId="Web-{1C30EF28-2E82-4AFC-6091-95304CD04BD0}" dt="2023-06-28T21:37:22.171" v="21"/>
      <pc:docMkLst>
        <pc:docMk/>
      </pc:docMkLst>
      <pc:sldChg chg="modNotes">
        <pc:chgData name="Gordon, Clare S" userId="S::csgordon@mercy.com::ab9b1770-956e-43eb-a380-b8eb45f89e10" providerId="AD" clId="Web-{1C30EF28-2E82-4AFC-6091-95304CD04BD0}" dt="2023-06-28T21:36:42.529" v="11"/>
        <pc:sldMkLst>
          <pc:docMk/>
          <pc:sldMk cId="0" sldId="257"/>
        </pc:sldMkLst>
      </pc:sldChg>
      <pc:sldChg chg="del">
        <pc:chgData name="Gordon, Clare S" userId="S::csgordon@mercy.com::ab9b1770-956e-43eb-a380-b8eb45f89e10" providerId="AD" clId="Web-{1C30EF28-2E82-4AFC-6091-95304CD04BD0}" dt="2023-06-28T21:35:50.621" v="0"/>
        <pc:sldMkLst>
          <pc:docMk/>
          <pc:sldMk cId="4213341329" sldId="261"/>
        </pc:sldMkLst>
      </pc:sldChg>
      <pc:sldChg chg="modNotes">
        <pc:chgData name="Gordon, Clare S" userId="S::csgordon@mercy.com::ab9b1770-956e-43eb-a380-b8eb45f89e10" providerId="AD" clId="Web-{1C30EF28-2E82-4AFC-6091-95304CD04BD0}" dt="2023-06-28T21:37:16.514" v="19"/>
        <pc:sldMkLst>
          <pc:docMk/>
          <pc:sldMk cId="210376063" sldId="265"/>
        </pc:sldMkLst>
      </pc:sldChg>
      <pc:sldChg chg="modNotes">
        <pc:chgData name="Gordon, Clare S" userId="S::csgordon@mercy.com::ab9b1770-956e-43eb-a380-b8eb45f89e10" providerId="AD" clId="Web-{1C30EF28-2E82-4AFC-6091-95304CD04BD0}" dt="2023-06-28T21:36:52.842" v="13"/>
        <pc:sldMkLst>
          <pc:docMk/>
          <pc:sldMk cId="3177927387" sldId="266"/>
        </pc:sldMkLst>
      </pc:sldChg>
      <pc:sldChg chg="modNotes">
        <pc:chgData name="Gordon, Clare S" userId="S::csgordon@mercy.com::ab9b1770-956e-43eb-a380-b8eb45f89e10" providerId="AD" clId="Web-{1C30EF28-2E82-4AFC-6091-95304CD04BD0}" dt="2023-06-28T21:36:45.060" v="12"/>
        <pc:sldMkLst>
          <pc:docMk/>
          <pc:sldMk cId="810340004" sldId="267"/>
        </pc:sldMkLst>
      </pc:sldChg>
      <pc:sldChg chg="del">
        <pc:chgData name="Gordon, Clare S" userId="S::csgordon@mercy.com::ab9b1770-956e-43eb-a380-b8eb45f89e10" providerId="AD" clId="Web-{1C30EF28-2E82-4AFC-6091-95304CD04BD0}" dt="2023-06-28T21:35:54.762" v="2"/>
        <pc:sldMkLst>
          <pc:docMk/>
          <pc:sldMk cId="1166679719" sldId="269"/>
        </pc:sldMkLst>
      </pc:sldChg>
      <pc:sldChg chg="del">
        <pc:chgData name="Gordon, Clare S" userId="S::csgordon@mercy.com::ab9b1770-956e-43eb-a380-b8eb45f89e10" providerId="AD" clId="Web-{1C30EF28-2E82-4AFC-6091-95304CD04BD0}" dt="2023-06-28T21:35:53.403" v="1"/>
        <pc:sldMkLst>
          <pc:docMk/>
          <pc:sldMk cId="2647639462" sldId="270"/>
        </pc:sldMkLst>
      </pc:sldChg>
      <pc:sldChg chg="modSp modNotes">
        <pc:chgData name="Gordon, Clare S" userId="S::csgordon@mercy.com::ab9b1770-956e-43eb-a380-b8eb45f89e10" providerId="AD" clId="Web-{1C30EF28-2E82-4AFC-6091-95304CD04BD0}" dt="2023-06-28T21:37:22.171" v="21"/>
        <pc:sldMkLst>
          <pc:docMk/>
          <pc:sldMk cId="713567487" sldId="271"/>
        </pc:sldMkLst>
        <pc:spChg chg="mod">
          <ac:chgData name="Gordon, Clare S" userId="S::csgordon@mercy.com::ab9b1770-956e-43eb-a380-b8eb45f89e10" providerId="AD" clId="Web-{1C30EF28-2E82-4AFC-6091-95304CD04BD0}" dt="2023-06-28T21:36:16.513" v="7" actId="20577"/>
          <ac:spMkLst>
            <pc:docMk/>
            <pc:sldMk cId="713567487" sldId="271"/>
            <ac:spMk id="3" creationId="{00000000-0000-0000-0000-000000000000}"/>
          </ac:spMkLst>
        </pc:spChg>
      </pc:sldChg>
      <pc:sldChg chg="modSp modNotes">
        <pc:chgData name="Gordon, Clare S" userId="S::csgordon@mercy.com::ab9b1770-956e-43eb-a380-b8eb45f89e10" providerId="AD" clId="Web-{1C30EF28-2E82-4AFC-6091-95304CD04BD0}" dt="2023-06-28T21:37:09.811" v="17"/>
        <pc:sldMkLst>
          <pc:docMk/>
          <pc:sldMk cId="2621841402" sldId="272"/>
        </pc:sldMkLst>
        <pc:spChg chg="mod">
          <ac:chgData name="Gordon, Clare S" userId="S::csgordon@mercy.com::ab9b1770-956e-43eb-a380-b8eb45f89e10" providerId="AD" clId="Web-{1C30EF28-2E82-4AFC-6091-95304CD04BD0}" dt="2023-06-28T21:36:10.591" v="5" actId="20577"/>
          <ac:spMkLst>
            <pc:docMk/>
            <pc:sldMk cId="2621841402" sldId="272"/>
            <ac:spMk id="5" creationId="{00000000-0000-0000-0000-000000000000}"/>
          </ac:spMkLst>
        </pc:spChg>
      </pc:sldChg>
      <pc:sldChg chg="del">
        <pc:chgData name="Gordon, Clare S" userId="S::csgordon@mercy.com::ab9b1770-956e-43eb-a380-b8eb45f89e10" providerId="AD" clId="Web-{1C30EF28-2E82-4AFC-6091-95304CD04BD0}" dt="2023-06-28T21:35:55.668" v="3"/>
        <pc:sldMkLst>
          <pc:docMk/>
          <pc:sldMk cId="3059116470" sldId="273"/>
        </pc:sldMkLst>
      </pc:sldChg>
      <pc:sldChg chg="del">
        <pc:chgData name="Gordon, Clare S" userId="S::csgordon@mercy.com::ab9b1770-956e-43eb-a380-b8eb45f89e10" providerId="AD" clId="Web-{1C30EF28-2E82-4AFC-6091-95304CD04BD0}" dt="2023-06-28T21:35:56.840" v="4"/>
        <pc:sldMkLst>
          <pc:docMk/>
          <pc:sldMk cId="1454343429" sldId="274"/>
        </pc:sldMkLst>
      </pc:sldChg>
      <pc:sldChg chg="modNotes">
        <pc:chgData name="Gordon, Clare S" userId="S::csgordon@mercy.com::ab9b1770-956e-43eb-a380-b8eb45f89e10" providerId="AD" clId="Web-{1C30EF28-2E82-4AFC-6091-95304CD04BD0}" dt="2023-06-28T21:37:06.264" v="15"/>
        <pc:sldMkLst>
          <pc:docMk/>
          <pc:sldMk cId="2325623118" sldId="275"/>
        </pc:sldMkLst>
      </pc:sldChg>
      <pc:sldChg chg="add ord">
        <pc:chgData name="Gordon, Clare S" userId="S::csgordon@mercy.com::ab9b1770-956e-43eb-a380-b8eb45f89e10" providerId="AD" clId="Web-{1C30EF28-2E82-4AFC-6091-95304CD04BD0}" dt="2023-06-28T21:36:28.341" v="9"/>
        <pc:sldMkLst>
          <pc:docMk/>
          <pc:sldMk cId="666200708" sldId="276"/>
        </pc:sldMkLst>
      </pc:sldChg>
      <pc:sldMasterChg chg="add addSldLayout">
        <pc:chgData name="Gordon, Clare S" userId="S::csgordon@mercy.com::ab9b1770-956e-43eb-a380-b8eb45f89e10" providerId="AD" clId="Web-{1C30EF28-2E82-4AFC-6091-95304CD04BD0}" dt="2023-06-28T21:36:25.388" v="8"/>
        <pc:sldMasterMkLst>
          <pc:docMk/>
          <pc:sldMasterMk cId="3535572835" sldId="2147483648"/>
        </pc:sldMasterMkLst>
        <pc:sldLayoutChg chg="add">
          <pc:chgData name="Gordon, Clare S" userId="S::csgordon@mercy.com::ab9b1770-956e-43eb-a380-b8eb45f89e10" providerId="AD" clId="Web-{1C30EF28-2E82-4AFC-6091-95304CD04BD0}" dt="2023-06-28T21:36:25.388" v="8"/>
          <pc:sldLayoutMkLst>
            <pc:docMk/>
            <pc:sldMasterMk cId="3535572835" sldId="2147483648"/>
            <pc:sldLayoutMk cId="1833251644" sldId="2147483649"/>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1697753481" sldId="2147483650"/>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2963838129" sldId="2147483651"/>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1112254003" sldId="2147483652"/>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432712052" sldId="2147483653"/>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3614830549" sldId="2147483654"/>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2803703013" sldId="2147483655"/>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2676533816" sldId="2147483656"/>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2770246190" sldId="2147483657"/>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2914538080" sldId="2147483658"/>
          </pc:sldLayoutMkLst>
        </pc:sldLayoutChg>
        <pc:sldLayoutChg chg="add">
          <pc:chgData name="Gordon, Clare S" userId="S::csgordon@mercy.com::ab9b1770-956e-43eb-a380-b8eb45f89e10" providerId="AD" clId="Web-{1C30EF28-2E82-4AFC-6091-95304CD04BD0}" dt="2023-06-28T21:36:25.388" v="8"/>
          <pc:sldLayoutMkLst>
            <pc:docMk/>
            <pc:sldMasterMk cId="3535572835" sldId="2147483648"/>
            <pc:sldLayoutMk cId="2719278917" sldId="2147483659"/>
          </pc:sldLayoutMkLst>
        </pc:sldLayoutChg>
      </pc:sldMasterChg>
    </pc:docChg>
  </pc:docChgLst>
  <pc:docChgLst>
    <pc:chgData name="Gordon, Clare S" userId="S::csgordon@mercy.com::ab9b1770-956e-43eb-a380-b8eb45f89e10" providerId="AD" clId="Web-{0FC6F771-48D0-9614-A1D9-DFC056569EB0}"/>
    <pc:docChg chg="modSld">
      <pc:chgData name="Gordon, Clare S" userId="S::csgordon@mercy.com::ab9b1770-956e-43eb-a380-b8eb45f89e10" providerId="AD" clId="Web-{0FC6F771-48D0-9614-A1D9-DFC056569EB0}" dt="2023-06-22T19:28:36.108" v="1" actId="1076"/>
      <pc:docMkLst>
        <pc:docMk/>
      </pc:docMkLst>
      <pc:sldChg chg="modSp">
        <pc:chgData name="Gordon, Clare S" userId="S::csgordon@mercy.com::ab9b1770-956e-43eb-a380-b8eb45f89e10" providerId="AD" clId="Web-{0FC6F771-48D0-9614-A1D9-DFC056569EB0}" dt="2023-06-22T19:28:36.108" v="1" actId="1076"/>
        <pc:sldMkLst>
          <pc:docMk/>
          <pc:sldMk cId="0" sldId="257"/>
        </pc:sldMkLst>
        <pc:spChg chg="mod">
          <ac:chgData name="Gordon, Clare S" userId="S::csgordon@mercy.com::ab9b1770-956e-43eb-a380-b8eb45f89e10" providerId="AD" clId="Web-{0FC6F771-48D0-9614-A1D9-DFC056569EB0}" dt="2023-06-22T19:28:36.108" v="1" actId="1076"/>
          <ac:spMkLst>
            <pc:docMk/>
            <pc:sldMk cId="0" sldId="257"/>
            <ac:spMk id="4" creationId="{376ADA97-0F34-44D4-972B-9235159BAB4A}"/>
          </ac:spMkLst>
        </pc:spChg>
      </pc:sldChg>
    </pc:docChg>
  </pc:docChgLst>
  <pc:docChgLst>
    <pc:chgData name="Gordon, Clare S" userId="S::csgordon@mercy.com::ab9b1770-956e-43eb-a380-b8eb45f89e10" providerId="AD" clId="Web-{774DBB34-5C4D-F6B0-A721-827304F8187E}"/>
    <pc:docChg chg="modSld">
      <pc:chgData name="Gordon, Clare S" userId="S::csgordon@mercy.com::ab9b1770-956e-43eb-a380-b8eb45f89e10" providerId="AD" clId="Web-{774DBB34-5C4D-F6B0-A721-827304F8187E}" dt="2023-06-29T18:20:28.970" v="1" actId="20577"/>
      <pc:docMkLst>
        <pc:docMk/>
      </pc:docMkLst>
      <pc:sldChg chg="modSp">
        <pc:chgData name="Gordon, Clare S" userId="S::csgordon@mercy.com::ab9b1770-956e-43eb-a380-b8eb45f89e10" providerId="AD" clId="Web-{774DBB34-5C4D-F6B0-A721-827304F8187E}" dt="2023-06-29T18:20:28.970" v="1" actId="20577"/>
        <pc:sldMkLst>
          <pc:docMk/>
          <pc:sldMk cId="713567487" sldId="271"/>
        </pc:sldMkLst>
        <pc:spChg chg="mod">
          <ac:chgData name="Gordon, Clare S" userId="S::csgordon@mercy.com::ab9b1770-956e-43eb-a380-b8eb45f89e10" providerId="AD" clId="Web-{774DBB34-5C4D-F6B0-A721-827304F8187E}" dt="2023-06-29T18:20:28.970" v="1" actId="20577"/>
          <ac:spMkLst>
            <pc:docMk/>
            <pc:sldMk cId="713567487" sldId="271"/>
            <ac:spMk id="6" creationId="{54C01B16-767B-4154-8D0E-C25BBB0447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dirty="0"/>
          </a:p>
          <a:p>
            <a:endParaRPr lang="en-US" dirty="0"/>
          </a:p>
          <a:p>
            <a:r>
              <a:rPr lang="en-US" dirty="0"/>
              <a:t>Today we will be reviewing the upcoming </a:t>
            </a:r>
            <a:r>
              <a:rPr lang="en-US" kern="1200" dirty="0">
                <a:effectLst/>
              </a:rPr>
              <a:t>Bon Secours Mercy Health Associate Campaign</a:t>
            </a:r>
            <a:r>
              <a:rPr lang="en-US" dirty="0"/>
              <a:t>! </a:t>
            </a: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a:effectLst/>
              </a:rPr>
              <a:t>What is the Give for Good Associate Giving Campaign?</a:t>
            </a:r>
            <a:endParaRPr lang="en-US"/>
          </a:p>
          <a:p>
            <a:endParaRPr lang="en-US" dirty="0"/>
          </a:p>
          <a:p>
            <a:r>
              <a:rPr lang="en-US" kern="1200">
                <a:effectLst/>
              </a:rPr>
              <a:t>The Campaign is an opportunity for our associates to support our mission through a variety of gift options.</a:t>
            </a:r>
            <a:r>
              <a:rPr lang="en-US"/>
              <a:t> Gifts can be directed to your community and to several programs and special projects. </a:t>
            </a:r>
          </a:p>
          <a:p>
            <a:endParaRPr lang="en-US" dirty="0"/>
          </a:p>
          <a:p>
            <a:r>
              <a:rPr lang="en-US" kern="1200" dirty="0">
                <a:effectLst/>
              </a:rPr>
              <a:t>This year’s campaign kicks off on </a:t>
            </a:r>
            <a:r>
              <a:rPr lang="en-US" dirty="0"/>
              <a:t>August 30th</a:t>
            </a:r>
            <a:r>
              <a:rPr lang="en-US" kern="1200" dirty="0">
                <a:effectLst/>
              </a:rPr>
              <a:t> with</a:t>
            </a:r>
            <a:r>
              <a:rPr lang="en-US" dirty="0"/>
              <a:t> our day of giving celebration, THE BIG GIVE</a:t>
            </a:r>
            <a:r>
              <a:rPr lang="en-US" kern="1200" dirty="0">
                <a:effectLst/>
              </a:rPr>
              <a:t>.</a:t>
            </a:r>
            <a:r>
              <a:rPr lang="en-US" dirty="0"/>
              <a:t> </a:t>
            </a:r>
          </a:p>
          <a:p>
            <a:endParaRPr lang="en-US" dirty="0"/>
          </a:p>
          <a:p>
            <a:r>
              <a:rPr lang="en-US" kern="1200" dirty="0">
                <a:effectLst/>
              </a:rPr>
              <a:t>The Campaign will continue through the entire month of September. </a:t>
            </a:r>
            <a:r>
              <a:rPr lang="en-US" dirty="0"/>
              <a:t>You will</a:t>
            </a:r>
            <a:r>
              <a:rPr lang="en-US" kern="1200" dirty="0">
                <a:effectLst/>
              </a:rPr>
              <a:t> be receiving campaign information </a:t>
            </a:r>
            <a:r>
              <a:rPr lang="en-US" dirty="0"/>
              <a:t>through mail</a:t>
            </a:r>
            <a:r>
              <a:rPr lang="en-US" kern="1200" dirty="0">
                <a:effectLst/>
              </a:rPr>
              <a:t>, </a:t>
            </a:r>
            <a:r>
              <a:rPr lang="en-US" dirty="0"/>
              <a:t>by email, and the Weekly Pulse.</a:t>
            </a: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Belinda Wyche says she loves people and is always taking care of others. Feeding her family and those in need is one of the ways she expresses her love. Now she’s learning how to cook meals that are also healthy and nutritious.</a:t>
            </a:r>
          </a:p>
          <a:p>
            <a:r>
              <a:rPr lang="en-US" dirty="0"/>
              <a:t> </a:t>
            </a:r>
            <a:endParaRPr lang="en-US" dirty="0">
              <a:ea typeface="Calibri"/>
              <a:cs typeface="Calibri"/>
            </a:endParaRPr>
          </a:p>
          <a:p>
            <a:r>
              <a:rPr lang="en-US" dirty="0"/>
              <a:t>When you donate to Bon Secours Hampton Roads Foundation, you provide vital funding to meet the community’s needs like the Bon Secours Community Health Hub in the Cradock neighborhood of Portsmouth. The Hub offers a variety of programs and health services, but Belinda’s favorites are the healthy food pantry, cooking demonstrations and heart-healthy cooking classes.</a:t>
            </a:r>
            <a:endParaRPr lang="en-US" dirty="0">
              <a:ea typeface="Calibri"/>
              <a:cs typeface="Calibri"/>
            </a:endParaRPr>
          </a:p>
          <a:p>
            <a:r>
              <a:rPr lang="en-US" dirty="0"/>
              <a:t> </a:t>
            </a:r>
            <a:endParaRPr lang="en-US" dirty="0">
              <a:ea typeface="Calibri"/>
              <a:cs typeface="Calibri"/>
            </a:endParaRPr>
          </a:p>
          <a:p>
            <a:r>
              <a:rPr lang="en-US" dirty="0"/>
              <a:t>As a retired food service manager, Belinda knows her way around a kitchen. But old habits had her relying on fat and salt to flavor her food. The classes offered a fresh new take.</a:t>
            </a:r>
            <a:endParaRPr lang="en-US" dirty="0">
              <a:ea typeface="Calibri"/>
              <a:cs typeface="Calibri"/>
            </a:endParaRPr>
          </a:p>
          <a:p>
            <a:r>
              <a:rPr lang="en-US" dirty="0"/>
              <a:t> </a:t>
            </a:r>
            <a:endParaRPr lang="en-US" dirty="0">
              <a:ea typeface="Calibri"/>
              <a:cs typeface="Calibri"/>
            </a:endParaRPr>
          </a:p>
          <a:p>
            <a:r>
              <a:rPr lang="en-US" dirty="0"/>
              <a:t>“There was a class that taught us how to season with herbs and spices and they introduced new foods,” Belinda says.</a:t>
            </a:r>
            <a:endParaRPr lang="en-US" dirty="0">
              <a:ea typeface="Calibri"/>
              <a:cs typeface="Calibri"/>
            </a:endParaRPr>
          </a:p>
          <a:p>
            <a:r>
              <a:rPr lang="en-US" dirty="0"/>
              <a:t> </a:t>
            </a:r>
            <a:endParaRPr lang="en-US" dirty="0">
              <a:ea typeface="Calibri"/>
              <a:cs typeface="Calibri"/>
            </a:endParaRPr>
          </a:p>
          <a:p>
            <a:r>
              <a:rPr lang="en-US" dirty="0"/>
              <a:t>Belinda is a caregiver for her sister and niece. They are all seeing the benefits of an updated diet and the healthier meals she prepares. Her niece’s doctor even noticed the change.</a:t>
            </a:r>
            <a:endParaRPr lang="en-US" dirty="0">
              <a:ea typeface="Calibri"/>
              <a:cs typeface="Calibri"/>
            </a:endParaRPr>
          </a:p>
          <a:p>
            <a:r>
              <a:rPr lang="en-US" dirty="0"/>
              <a:t> </a:t>
            </a:r>
            <a:endParaRPr lang="en-US" dirty="0">
              <a:ea typeface="Calibri"/>
              <a:cs typeface="Calibri"/>
            </a:endParaRPr>
          </a:p>
          <a:p>
            <a:r>
              <a:rPr lang="en-US" dirty="0"/>
              <a:t>“She lost weight, her numbers were great and her blood pressure stabilized,” Belinda says.</a:t>
            </a:r>
            <a:endParaRPr lang="en-US" dirty="0">
              <a:ea typeface="Calibri"/>
              <a:cs typeface="Calibri"/>
            </a:endParaRPr>
          </a:p>
          <a:p>
            <a:r>
              <a:rPr lang="en-US" dirty="0"/>
              <a:t>Belinda has had such positive experiences at the Community Health Hub that she’s become an ambassador, recruiting her family and friends to participate in classes and activities.</a:t>
            </a:r>
            <a:endParaRPr lang="en-US" dirty="0">
              <a:ea typeface="Calibri"/>
              <a:cs typeface="Calibri"/>
            </a:endParaRPr>
          </a:p>
          <a:p>
            <a:r>
              <a:rPr lang="en-US" dirty="0"/>
              <a:t> </a:t>
            </a:r>
            <a:endParaRPr lang="en-US" dirty="0">
              <a:ea typeface="Calibri"/>
              <a:cs typeface="Calibri"/>
            </a:endParaRPr>
          </a:p>
          <a:p>
            <a:r>
              <a:rPr lang="en-US" b="1" dirty="0"/>
              <a:t>“The Hub has helped not just me, but the whole neighborhood. It’s a very needed and well-developed resource.”</a:t>
            </a:r>
            <a:endParaRPr lang="en-US" dirty="0"/>
          </a:p>
          <a:p>
            <a:r>
              <a:rPr lang="en-US" b="1" dirty="0"/>
              <a:t> </a:t>
            </a:r>
            <a:endParaRPr lang="en-US" dirty="0"/>
          </a:p>
          <a:p>
            <a:pPr algn="l"/>
            <a:endParaRPr lang="en-US" sz="1800" b="0" i="0" dirty="0">
              <a:solidFill>
                <a:srgbClr val="4472C4"/>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a:p>
        </p:txBody>
      </p:sp>
    </p:spTree>
    <p:extLst>
      <p:ext uri="{BB962C8B-B14F-4D97-AF65-F5344CB8AC3E}">
        <p14:creationId xmlns:p14="http://schemas.microsoft.com/office/powerpoint/2010/main" val="328662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BIG GIVE </a:t>
            </a:r>
            <a:r>
              <a:rPr lang="en-US" b="0" dirty="0"/>
              <a:t>will take place on </a:t>
            </a:r>
            <a:r>
              <a:rPr lang="en-US" dirty="0"/>
              <a:t>August 30th and will launch </a:t>
            </a:r>
            <a:r>
              <a:rPr lang="en-US" b="0" dirty="0"/>
              <a:t>this year’s campaign.</a:t>
            </a:r>
            <a:r>
              <a:rPr lang="en-US" dirty="0"/>
              <a:t> </a:t>
            </a:r>
          </a:p>
          <a:p>
            <a:endParaRPr lang="en-US" dirty="0"/>
          </a:p>
          <a:p>
            <a:r>
              <a:rPr lang="en-US" dirty="0"/>
              <a:t>This is a call to action for everyone to make their gift in the first 24 hours of the Give for Good campaign, and engage in activities in celebration of the kick-off of Give for Good.</a:t>
            </a:r>
            <a:endParaRPr lang="en-US" dirty="0">
              <a:cs typeface="Calibri"/>
            </a:endParaRPr>
          </a:p>
          <a:p>
            <a:endParaRPr lang="en-US" dirty="0"/>
          </a:p>
          <a:p>
            <a:r>
              <a:rPr lang="en-US" b="0" dirty="0"/>
              <a:t>There will be fun giveaway items and </a:t>
            </a:r>
            <a:r>
              <a:rPr lang="en-US" dirty="0"/>
              <a:t>specific THE BIG GIVE incentives for associates who give at the Power</a:t>
            </a:r>
            <a:r>
              <a:rPr lang="en-US" b="0" dirty="0"/>
              <a:t> Hour, Half Hour Hero, and Lead for Good </a:t>
            </a:r>
            <a:r>
              <a:rPr lang="en-US" dirty="0"/>
              <a:t>levels</a:t>
            </a:r>
            <a:r>
              <a:rPr lang="en-US" b="0" dirty="0"/>
              <a:t>.</a:t>
            </a:r>
            <a:r>
              <a:rPr lang="en-US" dirty="0"/>
              <a:t> </a:t>
            </a:r>
            <a:endParaRPr lang="en-US" b="0" dirty="0"/>
          </a:p>
          <a:p>
            <a:pPr algn="l"/>
            <a:endParaRPr lang="en-US" b="0" dirty="0"/>
          </a:p>
          <a:p>
            <a:r>
              <a:rPr lang="en-US" dirty="0"/>
              <a:t>Make sure to</a:t>
            </a:r>
            <a:r>
              <a:rPr lang="en-US" b="0" dirty="0"/>
              <a:t> </a:t>
            </a:r>
            <a:r>
              <a:rPr lang="en-US" dirty="0"/>
              <a:t>make your gift before midnight on 8/30! </a:t>
            </a:r>
            <a:endParaRPr lang="en-US" b="0" dirty="0"/>
          </a:p>
          <a:p>
            <a:pPr algn="l"/>
            <a:endParaRPr lang="en-US" b="0" dirty="0"/>
          </a:p>
          <a:p>
            <a:r>
              <a:rPr lang="en-US" b="0" dirty="0"/>
              <a:t>Donors who have recurring gifts do not need to renew</a:t>
            </a:r>
            <a:r>
              <a:rPr lang="en-US" dirty="0"/>
              <a:t> and will be eligible for THE BIG GIVE incentives. </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you can choose to make a gift. </a:t>
            </a:r>
          </a:p>
          <a:p>
            <a:pPr lvl="0"/>
            <a:endParaRPr lang="en-US" kern="1200" dirty="0">
              <a:effectLst/>
            </a:endParaRPr>
          </a:p>
          <a:p>
            <a:r>
              <a:rPr lang="en-US" dirty="0"/>
              <a:t>Per pay period deductions that will take place the first pay period of 2024. You can choose to do a per pay period deduction at the Power Hour level, one hour of pay per pay period, Lead for Good, a $1,000 pledge for the year that can be deducted evenly throughout the year or in one deduction, Half Hour Hero, a gift of a half hour of pay per pay period, or at any preferred amount. </a:t>
            </a:r>
            <a:endParaRPr lang="en-US" kern="1200" dirty="0">
              <a:effectLst/>
              <a:cs typeface="Calibri" panose="020F0502020204030204"/>
            </a:endParaRPr>
          </a:p>
          <a:p>
            <a:endParaRPr lang="en-US" dirty="0"/>
          </a:p>
          <a:p>
            <a:r>
              <a:rPr lang="en-US" dirty="0"/>
              <a:t>There is also an opportunity to do a one time payroll deduction that will take place in November. One time gifts made by cash and credit card are also accepted. </a:t>
            </a:r>
            <a:endParaRPr lang="en-US" dirty="0">
              <a:cs typeface="Calibri" panose="020F0502020204030204"/>
            </a:endParaRPr>
          </a:p>
          <a:p>
            <a:endParaRPr lang="en-US" dirty="0"/>
          </a:p>
          <a:p>
            <a:r>
              <a:rPr lang="en-US" dirty="0"/>
              <a:t>Hourly associates are able to donate unused PTO </a:t>
            </a:r>
            <a:r>
              <a:rPr lang="en-US" i="1" u="sng" dirty="0"/>
              <a:t>(only hourly due to HR policy, if asked.)</a:t>
            </a:r>
            <a:endParaRPr lang="en-US" i="1" u="sng" dirty="0">
              <a:cs typeface="Calibri"/>
            </a:endParaRPr>
          </a:p>
          <a:p>
            <a:endParaRPr lang="en-US" dirty="0"/>
          </a:p>
          <a:p>
            <a:r>
              <a:rPr lang="en-US" dirty="0"/>
              <a:t>Gifts can be made by simply filling out a form online at bsmhgiveforgood.com or returning the brochure received at each associate's home. </a:t>
            </a:r>
            <a:endParaRPr lang="en-US" dirty="0">
              <a:cs typeface="Calibri" panose="020F0502020204030204"/>
            </a:endParaRP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give at the Power Hour, Lead for Good, or Half Hour Hero level, you can be eligible for the following rewards:</a:t>
            </a:r>
            <a:endParaRPr lang="en-US" dirty="0"/>
          </a:p>
          <a:p>
            <a:pPr lvl="0"/>
            <a:endParaRPr lang="en-US" kern="1200" dirty="0">
              <a:effectLst/>
              <a:ea typeface="+mn-ea"/>
              <a:cs typeface="+mn-cs"/>
            </a:endParaRPr>
          </a:p>
          <a:p>
            <a:r>
              <a:rPr lang="en-US" kern="1200" dirty="0">
                <a:effectLst/>
              </a:rPr>
              <a:t>POWER HOUR</a:t>
            </a:r>
            <a:r>
              <a:rPr lang="en-US" dirty="0"/>
              <a:t> 1</a:t>
            </a:r>
            <a:r>
              <a:rPr lang="en-US" kern="1200" dirty="0">
                <a:effectLst/>
              </a:rPr>
              <a:t> hour of pay per pay period</a:t>
            </a:r>
          </a:p>
          <a:p>
            <a:r>
              <a:rPr lang="en-US" kern="1200" dirty="0">
                <a:effectLst/>
              </a:rPr>
              <a:t>1,200 Called to Shine points</a:t>
            </a:r>
            <a:r>
              <a:rPr lang="en-US" dirty="0"/>
              <a:t> </a:t>
            </a:r>
            <a:endParaRPr lang="en-US" kern="1200" dirty="0">
              <a:effectLst/>
            </a:endParaRPr>
          </a:p>
          <a:p>
            <a:endParaRPr lang="en-US" kern="1200" dirty="0">
              <a:effectLst/>
              <a:ea typeface="+mn-ea"/>
              <a:cs typeface="+mn-cs"/>
            </a:endParaRPr>
          </a:p>
          <a:p>
            <a:r>
              <a:rPr lang="en-US" kern="1200" dirty="0">
                <a:effectLst/>
              </a:rPr>
              <a:t>LEAD FOR GOOD $1,000 gift either one time or spread over 26 pay periods</a:t>
            </a:r>
            <a:r>
              <a:rPr lang="en-US" dirty="0"/>
              <a:t> </a:t>
            </a:r>
            <a:endParaRPr lang="en-US" kern="1200" dirty="0">
              <a:effectLst/>
            </a:endParaRPr>
          </a:p>
          <a:p>
            <a:pPr>
              <a:defRPr/>
            </a:pPr>
            <a:r>
              <a:rPr lang="en-US" kern="1200" dirty="0">
                <a:effectLst/>
              </a:rPr>
              <a:t>1,000 Called to Shine points</a:t>
            </a:r>
            <a:r>
              <a:rPr lang="en-US" dirty="0"/>
              <a:t> </a:t>
            </a:r>
            <a:endParaRPr lang="en-US" kern="1200" dirty="0">
              <a:effectLst/>
            </a:endParaRP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kern="1200" dirty="0">
                <a:effectLst/>
              </a:rPr>
              <a:t>HALF HOUR HERO ½ hour of pay per pay period</a:t>
            </a:r>
          </a:p>
          <a:p>
            <a:pPr marL="0" marR="0" lvl="0" indent="0" algn="l" defTabSz="914400">
              <a:lnSpc>
                <a:spcPct val="100000"/>
              </a:lnSpc>
              <a:spcBef>
                <a:spcPts val="0"/>
              </a:spcBef>
              <a:spcAft>
                <a:spcPts val="0"/>
              </a:spcAft>
              <a:buNone/>
              <a:tabLst/>
              <a:defRPr/>
            </a:pPr>
            <a:r>
              <a:rPr lang="en-US" kern="1200" dirty="0">
                <a:effectLst/>
              </a:rPr>
              <a:t>600 Called to Shine points</a:t>
            </a:r>
          </a:p>
          <a:p>
            <a:pPr marL="0" marR="0" lvl="0" indent="0" algn="l" defTabSz="914400">
              <a:lnSpc>
                <a:spcPct val="100000"/>
              </a:lnSpc>
              <a:spcBef>
                <a:spcPts val="0"/>
              </a:spcBef>
              <a:spcAft>
                <a:spcPts val="0"/>
              </a:spcAft>
              <a:buNone/>
              <a:tabLst/>
              <a:defRPr/>
            </a:pPr>
            <a:endParaRPr lang="en-US" kern="1200" dirty="0">
              <a:effectLst/>
              <a:ea typeface="+mn-ea"/>
              <a:cs typeface="+mn-cs"/>
            </a:endParaRPr>
          </a:p>
          <a:p>
            <a:pPr>
              <a:defRPr/>
            </a:pPr>
            <a:r>
              <a:rPr lang="en-US" dirty="0"/>
              <a:t>As </a:t>
            </a:r>
            <a:r>
              <a:rPr lang="en-US" kern="1200" dirty="0">
                <a:effectLst/>
              </a:rPr>
              <a:t>a bonus, </a:t>
            </a:r>
            <a:r>
              <a:rPr lang="en-US" dirty="0"/>
              <a:t>if</a:t>
            </a:r>
            <a:r>
              <a:rPr lang="en-US" kern="1200" dirty="0">
                <a:effectLst/>
              </a:rPr>
              <a:t> a gift </a:t>
            </a:r>
            <a:r>
              <a:rPr lang="en-US" dirty="0"/>
              <a:t>at these</a:t>
            </a:r>
            <a:r>
              <a:rPr lang="en-US" kern="1200" dirty="0">
                <a:effectLst/>
              </a:rPr>
              <a:t> levels</a:t>
            </a:r>
            <a:r>
              <a:rPr lang="en-US" dirty="0"/>
              <a:t> is made before midnight August 30th during THE BIG GIVE, donors can be eligible for a free shirt.</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giving level incentives: </a:t>
            </a:r>
            <a:endParaRPr lang="en-US" dirty="0"/>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8/30/23 </a:t>
            </a:r>
            <a:r>
              <a:rPr lang="en-US" b="0" kern="1200" dirty="0">
                <a:effectLst/>
              </a:rPr>
              <a:t>will </a:t>
            </a:r>
            <a:r>
              <a:rPr lang="en-US" dirty="0"/>
              <a:t>receive 500 </a:t>
            </a:r>
            <a:r>
              <a:rPr lang="en-US" b="0" kern="1200" dirty="0">
                <a:effectLst/>
              </a:rPr>
              <a:t>Called to Shine</a:t>
            </a:r>
            <a:r>
              <a:rPr lang="en-US" dirty="0"/>
              <a:t> Points</a:t>
            </a:r>
          </a:p>
          <a:p>
            <a:endParaRPr lang="en-US" dirty="0"/>
          </a:p>
          <a:p>
            <a:r>
              <a:rPr lang="en-US" dirty="0"/>
              <a:t>All other recurring gifts will receive 100 Called to Shine Points</a:t>
            </a:r>
          </a:p>
          <a:p>
            <a:pPr lvl="0"/>
            <a:endParaRPr lang="en-US" b="0" kern="1200" dirty="0">
              <a:effectLst/>
            </a:endParaRPr>
          </a:p>
          <a:p>
            <a:r>
              <a:rPr lang="en-US" b="0" kern="1200" dirty="0">
                <a:effectLst/>
              </a:rPr>
              <a:t>ALL DONORS will receive 75 be well points</a:t>
            </a:r>
            <a:r>
              <a:rPr lang="en-US" dirty="0"/>
              <a:t> </a:t>
            </a:r>
            <a:endParaRPr lang="en-US" dirty="0">
              <a:ea typeface="+mn-ea"/>
              <a:cs typeface="+mn-cs"/>
            </a:endParaRPr>
          </a:p>
          <a:p>
            <a:endParaRPr lang="en-US" sz="1200" b="0" kern="1200">
              <a:solidFill>
                <a:schemeClr val="tx1"/>
              </a:solidFill>
              <a:effectLst/>
              <a:latin typeface="+mn-lt"/>
              <a:ea typeface="+mn-ea"/>
              <a:cs typeface="+mn-cs"/>
            </a:endParaRPr>
          </a:p>
          <a:p>
            <a:pPr lvl="1"/>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 the case that anyone has any questions about their past giving, or any questions regarding the campaign, please reach out to these individuals. </a:t>
            </a:r>
          </a:p>
          <a:p>
            <a:pPr lvl="1"/>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6/29/2023</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mailto:csgordon@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1024832" y="4718529"/>
            <a:ext cx="2482006"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Bon Secours Hampton Roads Foundation</a:t>
            </a:r>
            <a:endParaRPr lang="en-US" dirty="0"/>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14993"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5750905" y="373921"/>
            <a:ext cx="5367474" cy="882678"/>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MEET BELINDA</a:t>
            </a:r>
          </a:p>
        </p:txBody>
      </p:sp>
      <p:pic>
        <p:nvPicPr>
          <p:cNvPr id="3" name="Picture 3" descr="A picture containing text, person, container, bin&#10;&#10;Description automatically generated">
            <a:extLst>
              <a:ext uri="{FF2B5EF4-FFF2-40B4-BE49-F238E27FC236}">
                <a16:creationId xmlns:a16="http://schemas.microsoft.com/office/drawing/2014/main" id="{E2C499CA-8937-AE6E-B1C7-9643C1C30A22}"/>
              </a:ext>
            </a:extLst>
          </p:cNvPr>
          <p:cNvPicPr>
            <a:picLocks noChangeAspect="1"/>
          </p:cNvPicPr>
          <p:nvPr/>
        </p:nvPicPr>
        <p:blipFill>
          <a:blip r:embed="rId4"/>
          <a:stretch>
            <a:fillRect/>
          </a:stretch>
        </p:blipFill>
        <p:spPr>
          <a:xfrm>
            <a:off x="1772" y="-1772"/>
            <a:ext cx="4568237" cy="6861762"/>
          </a:xfrm>
          <a:prstGeom prst="rect">
            <a:avLst/>
          </a:prstGeom>
        </p:spPr>
      </p:pic>
      <p:sp>
        <p:nvSpPr>
          <p:cNvPr id="4" name="TextBox 3">
            <a:extLst>
              <a:ext uri="{FF2B5EF4-FFF2-40B4-BE49-F238E27FC236}">
                <a16:creationId xmlns:a16="http://schemas.microsoft.com/office/drawing/2014/main" id="{2B79E897-1F8E-3526-4CCE-92CF885C1B52}"/>
              </a:ext>
            </a:extLst>
          </p:cNvPr>
          <p:cNvSpPr txBox="1"/>
          <p:nvPr/>
        </p:nvSpPr>
        <p:spPr>
          <a:xfrm>
            <a:off x="4757563" y="1842602"/>
            <a:ext cx="735794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Montserrat"/>
                <a:ea typeface="Calibri"/>
                <a:cs typeface="Calibri"/>
              </a:rPr>
              <a:t>Belinda is taking cooking classes at the Community Health Hub so she can make nutritious meals for her loved ones.</a:t>
            </a:r>
            <a:endParaRPr lang="en-US" dirty="0">
              <a:latin typeface="Montserrat"/>
            </a:endParaRPr>
          </a:p>
          <a:p>
            <a:pPr algn="ctr"/>
            <a:endParaRPr lang="en-US" sz="3200" b="1" dirty="0">
              <a:latin typeface="Montserrat"/>
              <a:ea typeface="Calibri"/>
              <a:cs typeface="Calibri"/>
            </a:endParaRPr>
          </a:p>
          <a:p>
            <a:pPr algn="ctr"/>
            <a:r>
              <a:rPr lang="en-US" sz="3200" b="1" dirty="0">
                <a:latin typeface="Montserrat"/>
                <a:ea typeface="Calibri"/>
                <a:cs typeface="Calibri"/>
              </a:rPr>
              <a:t>The Community Health Hub, part of the Hampton Roads Community Health Programs, is an option to support this Campaign!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116348" y="2302452"/>
            <a:ext cx="11947617" cy="3626380"/>
          </a:xfrm>
          <a:prstGeom prst="rect">
            <a:avLst/>
          </a:prstGeom>
        </p:spPr>
        <p:txBody>
          <a:bodyPr vert="horz" lIns="91440" tIns="45720" rIns="91440" bIns="45720" rtlCol="0" anchor="ctr">
            <a:normAutofit/>
          </a:bodyPr>
          <a:lstStyle/>
          <a:p>
            <a:pPr>
              <a:lnSpc>
                <a:spcPct val="90000"/>
              </a:lnSpc>
              <a:spcAft>
                <a:spcPts val="600"/>
              </a:spcAft>
            </a:pPr>
            <a:r>
              <a:rPr lang="en-US" sz="1700" b="1" dirty="0">
                <a:latin typeface="Montserrat"/>
                <a:ea typeface="+mn-lt"/>
                <a:cs typeface="+mn-lt"/>
              </a:rPr>
              <a:t>WHAT is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The 24-hour fundraising event to kick-off the Give for Good Campaign.</a:t>
            </a: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HOW </a:t>
            </a:r>
            <a:r>
              <a:rPr kumimoji="0" lang="en-US" sz="1700" b="1" i="0" u="none" strike="noStrike" cap="none" spc="0" normalizeH="0" baseline="0" noProof="0" dirty="0">
                <a:ln>
                  <a:noFill/>
                </a:ln>
                <a:effectLst/>
                <a:uLnTx/>
                <a:uFillTx/>
                <a:latin typeface="Montserrat"/>
                <a:ea typeface="+mn-lt"/>
                <a:cs typeface="+mn-lt"/>
              </a:rPr>
              <a:t>can </a:t>
            </a:r>
            <a:r>
              <a:rPr lang="en-US" sz="1700" b="1" dirty="0">
                <a:latin typeface="Montserrat"/>
                <a:ea typeface="+mn-lt"/>
                <a:cs typeface="+mn-lt"/>
              </a:rPr>
              <a:t>I celebrate THE BIG GIVE?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As the volunteer committee, we will work together to plan fun events at your facilities! </a:t>
            </a:r>
            <a:endParaRPr lang="en-US" dirty="0"/>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b="1" dirty="0">
                <a:latin typeface="Montserrat"/>
                <a:ea typeface="+mn-lt"/>
                <a:cs typeface="+mn-lt"/>
              </a:rPr>
              <a:t>WHY should I participate? </a:t>
            </a:r>
            <a:endParaRPr lang="en-US" b="1" dirty="0">
              <a:latin typeface="Montserrat"/>
              <a:ea typeface="+mn-lt"/>
              <a:cs typeface="+mn-lt"/>
            </a:endParaRPr>
          </a:p>
          <a:p>
            <a:pPr>
              <a:lnSpc>
                <a:spcPct val="90000"/>
              </a:lnSpc>
              <a:spcAft>
                <a:spcPts val="600"/>
              </a:spcAft>
            </a:pPr>
            <a:r>
              <a:rPr lang="en-US" sz="1700" dirty="0">
                <a:latin typeface="Montserrat"/>
                <a:ea typeface="+mn-lt"/>
                <a:cs typeface="+mn-lt"/>
              </a:rPr>
              <a:t>Every contribution adds up </a:t>
            </a:r>
            <a:r>
              <a:rPr kumimoji="0" lang="en-US" sz="1700" b="0" i="0" u="none" strike="noStrike" cap="none" spc="0" normalizeH="0" baseline="0" noProof="0" dirty="0">
                <a:ln>
                  <a:noFill/>
                </a:ln>
                <a:effectLst/>
                <a:uLnTx/>
                <a:uFillTx/>
                <a:latin typeface="Montserrat"/>
                <a:ea typeface="+mn-lt"/>
                <a:cs typeface="+mn-lt"/>
              </a:rPr>
              <a:t>and </a:t>
            </a:r>
            <a:r>
              <a:rPr lang="en-US" sz="1700" dirty="0">
                <a:latin typeface="Montserrat"/>
                <a:ea typeface="+mn-lt"/>
                <a:cs typeface="+mn-lt"/>
              </a:rPr>
              <a:t>can make a difference for those we serve</a:t>
            </a:r>
            <a:r>
              <a:rPr kumimoji="0" lang="en-US" sz="1700" b="0" i="0" u="none" strike="noStrike" cap="none" spc="0" normalizeH="0" baseline="0" noProof="0" dirty="0">
                <a:ln>
                  <a:noFill/>
                </a:ln>
                <a:effectLst/>
                <a:uLnTx/>
                <a:uFillTx/>
                <a:latin typeface="Montserrat"/>
                <a:ea typeface="+mn-lt"/>
                <a:cs typeface="+mn-lt"/>
              </a:rPr>
              <a:t>.</a:t>
            </a:r>
            <a:r>
              <a:rPr lang="en-US" sz="1700" dirty="0">
                <a:latin typeface="Montserrat"/>
                <a:ea typeface="+mn-lt"/>
                <a:cs typeface="+mn-lt"/>
              </a:rPr>
              <a:t> You can become eligible for rewards and counted in THE BIG GIVE efforts if you give NOW until 8/30/23</a:t>
            </a:r>
            <a:endParaRPr lang="en-US" dirty="0">
              <a:latin typeface="Montserrat"/>
              <a:ea typeface="+mn-lt"/>
              <a:cs typeface="+mn-lt"/>
            </a:endParaRPr>
          </a:p>
          <a:p>
            <a:pPr>
              <a:lnSpc>
                <a:spcPct val="90000"/>
              </a:lnSpc>
              <a:spcAft>
                <a:spcPts val="600"/>
              </a:spcAft>
            </a:pPr>
            <a:endParaRPr lang="en-US" sz="1700" dirty="0">
              <a:latin typeface="Montserrat"/>
              <a:ea typeface="+mn-lt"/>
              <a:cs typeface="+mn-lt"/>
            </a:endParaRPr>
          </a:p>
          <a:p>
            <a:pPr>
              <a:lnSpc>
                <a:spcPct val="90000"/>
              </a:lnSpc>
              <a:spcAft>
                <a:spcPts val="600"/>
              </a:spcAft>
            </a:pPr>
            <a:r>
              <a:rPr lang="en-US" sz="1700" dirty="0">
                <a:latin typeface="Montserrat"/>
                <a:ea typeface="+mn-lt"/>
                <a:cs typeface="+mn-lt"/>
              </a:rPr>
              <a:t>Current recurring gift donors will be counted and eligible for incentives.</a:t>
            </a:r>
            <a:endParaRPr lang="en-US" dirty="0">
              <a:latin typeface="Montserrat"/>
              <a:ea typeface="+mn-lt"/>
              <a:cs typeface="+mn-lt"/>
            </a:endParaRP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WAYS TO GIVE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5198" y="1894729"/>
            <a:ext cx="1028802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latin typeface="Montserrat"/>
                <a:cs typeface="Calibri" panose="020F0502020204030204"/>
              </a:rPr>
              <a:t>Per Pay Period Deductions </a:t>
            </a:r>
          </a:p>
          <a:p>
            <a:pPr marL="742950" lvl="1" indent="-285750">
              <a:buFont typeface="Arial"/>
              <a:buChar char="•"/>
            </a:pPr>
            <a:r>
              <a:rPr lang="en-US" sz="2800">
                <a:latin typeface="Montserrat"/>
                <a:cs typeface="Calibri" panose="020F0502020204030204"/>
              </a:rPr>
              <a:t>Power Hour </a:t>
            </a:r>
          </a:p>
          <a:p>
            <a:pPr marL="742950" lvl="1" indent="-285750">
              <a:buFont typeface="Arial"/>
              <a:buChar char="•"/>
            </a:pPr>
            <a:r>
              <a:rPr lang="en-US" sz="2800">
                <a:latin typeface="Montserrat"/>
                <a:cs typeface="Calibri" panose="020F0502020204030204"/>
              </a:rPr>
              <a:t>Lead for Good </a:t>
            </a:r>
          </a:p>
          <a:p>
            <a:pPr marL="742950" lvl="1" indent="-285750">
              <a:buFont typeface="Arial"/>
              <a:buChar char="•"/>
            </a:pPr>
            <a:r>
              <a:rPr lang="en-US" sz="2800">
                <a:latin typeface="Montserrat"/>
                <a:cs typeface="Calibri" panose="020F0502020204030204"/>
              </a:rPr>
              <a:t>Half Hour Hero</a:t>
            </a:r>
          </a:p>
          <a:p>
            <a:pPr marL="742950" lvl="1" indent="-285750">
              <a:buFont typeface="Arial"/>
              <a:buChar char="•"/>
            </a:pPr>
            <a:r>
              <a:rPr lang="en-US" sz="2800">
                <a:latin typeface="Montserrat"/>
                <a:cs typeface="Calibri" panose="020F0502020204030204"/>
              </a:rPr>
              <a:t>Other chosen amount </a:t>
            </a:r>
          </a:p>
          <a:p>
            <a:pPr marL="285750" indent="-285750">
              <a:buFont typeface="Arial"/>
              <a:buChar char="•"/>
            </a:pPr>
            <a:r>
              <a:rPr lang="en-US" sz="2800">
                <a:latin typeface="Montserrat"/>
                <a:cs typeface="Calibri" panose="020F0502020204030204"/>
              </a:rPr>
              <a:t>One-time gifts: cash, credit card, payroll deduction</a:t>
            </a:r>
          </a:p>
          <a:p>
            <a:pPr marL="285750" indent="-285750">
              <a:buFont typeface="Arial"/>
              <a:buChar char="•"/>
            </a:pPr>
            <a:r>
              <a:rPr lang="en-US" sz="2800">
                <a:latin typeface="Montserrat"/>
                <a:cs typeface="Calibri" panose="020F0502020204030204"/>
              </a:rPr>
              <a:t>PTO</a:t>
            </a:r>
          </a:p>
          <a:p>
            <a:pPr marL="742950" lvl="1" indent="-285750">
              <a:buFont typeface="Arial"/>
              <a:buChar char="•"/>
            </a:pPr>
            <a:r>
              <a:rPr lang="en-US" sz="280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7" name="Picture 9" descr="Qr code&#10;&#10;Description automatically generated">
            <a:extLst>
              <a:ext uri="{FF2B5EF4-FFF2-40B4-BE49-F238E27FC236}">
                <a16:creationId xmlns:a16="http://schemas.microsoft.com/office/drawing/2014/main" id="{D5E1EF77-082C-4664-DF5B-EC79F348A9EF}"/>
              </a:ext>
            </a:extLst>
          </p:cNvPr>
          <p:cNvPicPr>
            <a:picLocks noChangeAspect="1"/>
          </p:cNvPicPr>
          <p:nvPr/>
        </p:nvPicPr>
        <p:blipFill>
          <a:blip r:embed="rId4"/>
          <a:stretch>
            <a:fillRect/>
          </a:stretch>
        </p:blipFill>
        <p:spPr>
          <a:xfrm>
            <a:off x="9363635" y="4769223"/>
            <a:ext cx="2026024" cy="2026024"/>
          </a:xfrm>
          <a:prstGeom prst="rect">
            <a:avLst/>
          </a:prstGeom>
        </p:spPr>
      </p:pic>
    </p:spTree>
    <p:extLst>
      <p:ext uri="{BB962C8B-B14F-4D97-AF65-F5344CB8AC3E}">
        <p14:creationId xmlns:p14="http://schemas.microsoft.com/office/powerpoint/2010/main" val="232562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865781"/>
            <a:ext cx="4724400" cy="830997"/>
          </a:xfrm>
          <a:prstGeom prst="rect">
            <a:avLst/>
          </a:prstGeom>
          <a:noFill/>
        </p:spPr>
        <p:txBody>
          <a:bodyPr wrap="square" lIns="91440" tIns="45720" rIns="91440" bIns="45720" rtlCol="0" anchor="t">
            <a:spAutoFit/>
          </a:bodyPr>
          <a:lstStyle/>
          <a:p>
            <a:pPr algn="ctr"/>
            <a:r>
              <a:rPr lang="en-US" sz="2400" b="1">
                <a:latin typeface="Montserrat"/>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505887" y="1890436"/>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137334" y="3697496"/>
            <a:ext cx="3477173" cy="369332"/>
          </a:xfrm>
          <a:prstGeom prst="rect">
            <a:avLst/>
          </a:prstGeom>
          <a:noFill/>
        </p:spPr>
        <p:txBody>
          <a:bodyPr wrap="square" lIns="91440" tIns="45720" rIns="91440" bIns="45720" rtlCol="0" anchor="t">
            <a:spAutoFit/>
          </a:bodyPr>
          <a:lstStyle/>
          <a:p>
            <a:r>
              <a:rPr lang="en-US">
                <a:latin typeface="Montserrat"/>
              </a:rPr>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a:t>600 Called to Shine points</a:t>
            </a:r>
          </a:p>
        </p:txBody>
      </p:sp>
    </p:spTree>
    <p:extLst>
      <p:ext uri="{BB962C8B-B14F-4D97-AF65-F5344CB8AC3E}">
        <p14:creationId xmlns:p14="http://schemas.microsoft.com/office/powerpoint/2010/main" val="2621841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1697196"/>
          </a:xfrm>
          <a:prstGeom prst="rect">
            <a:avLst/>
          </a:prstGeom>
        </p:spPr>
        <p:txBody>
          <a:bodyPr lIns="0" tIns="0" rIns="0" bIns="0" rtlCol="0" anchor="t">
            <a:spAutoFit/>
          </a:bodyPr>
          <a:lstStyle/>
          <a:p>
            <a:pPr algn="ctr"/>
            <a:r>
              <a:rPr lang="en-US" sz="5300">
                <a:solidFill>
                  <a:schemeClr val="bg1"/>
                </a:solidFill>
                <a:latin typeface="Montserrat"/>
                <a:ea typeface="+mn-lt"/>
                <a:cs typeface="+mn-lt"/>
              </a:rPr>
              <a:t>INCENTIVES</a:t>
            </a:r>
          </a:p>
          <a:p>
            <a:pPr algn="ctr">
              <a:lnSpc>
                <a:spcPts val="7280"/>
              </a:lnSpc>
            </a:pPr>
            <a:endParaRPr lang="en-US" sz="5300">
              <a:solidFill>
                <a:schemeClr val="bg1"/>
              </a:solidFill>
              <a:latin typeface="Montserrat Classic Bold"/>
            </a:endParaRP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1097755" y="2186593"/>
            <a:ext cx="10016361" cy="1384995"/>
          </a:xfrm>
          <a:prstGeom prst="rect">
            <a:avLst/>
          </a:prstGeom>
          <a:noFill/>
        </p:spPr>
        <p:txBody>
          <a:bodyPr wrap="square" lIns="91440" tIns="45720" rIns="91440" bIns="45720" rtlCol="0" anchor="t">
            <a:spAutoFit/>
          </a:bodyPr>
          <a:lstStyle/>
          <a:p>
            <a:pPr algn="ctr"/>
            <a:r>
              <a:rPr lang="en-US" sz="2800">
                <a:latin typeface="Montserrat"/>
              </a:rPr>
              <a:t>Donors who make a first-time recurring gift before midnight 8/30/23 will receive 500 Called to Shine Points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1767734" y="5291667"/>
            <a:ext cx="8663590" cy="584775"/>
          </a:xfrm>
          <a:prstGeom prst="rect">
            <a:avLst/>
          </a:prstGeom>
          <a:noFill/>
        </p:spPr>
        <p:txBody>
          <a:bodyPr wrap="square" lIns="91440" tIns="45720" rIns="91440" bIns="45720" rtlCol="0" anchor="t">
            <a:spAutoFit/>
          </a:bodyPr>
          <a:lstStyle/>
          <a:p>
            <a:pPr algn="ctr"/>
            <a:r>
              <a:rPr lang="en-US" sz="3200" b="1" u="sng">
                <a:latin typeface="Montserrat"/>
              </a:rPr>
              <a:t>All</a:t>
            </a:r>
            <a:r>
              <a:rPr lang="en-US" sz="3200" b="1">
                <a:latin typeface="Montserrat"/>
              </a:rPr>
              <a:t> </a:t>
            </a:r>
            <a:r>
              <a:rPr lang="en-US" sz="3200">
                <a:latin typeface="Montserrat"/>
              </a:rPr>
              <a:t>donors will receive 75 Be Well points. </a:t>
            </a:r>
            <a:endParaRPr lang="en-US" sz="3200">
              <a:latin typeface="Montserrat"/>
              <a:cs typeface="Calibri"/>
            </a:endParaRPr>
          </a:p>
        </p:txBody>
      </p:sp>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4"/>
          <a:stretch>
            <a:fillRect/>
          </a:stretch>
        </p:blipFill>
        <p:spPr>
          <a:xfrm>
            <a:off x="4167278" y="5964683"/>
            <a:ext cx="3886200" cy="762000"/>
          </a:xfrm>
          <a:prstGeom prst="rect">
            <a:avLst/>
          </a:prstGeom>
        </p:spPr>
      </p:pic>
      <p:sp>
        <p:nvSpPr>
          <p:cNvPr id="3" name="TextBox 2">
            <a:extLst>
              <a:ext uri="{FF2B5EF4-FFF2-40B4-BE49-F238E27FC236}">
                <a16:creationId xmlns:a16="http://schemas.microsoft.com/office/drawing/2014/main" id="{612B8B88-5E37-64D2-DF1F-A072A2833C71}"/>
              </a:ext>
            </a:extLst>
          </p:cNvPr>
          <p:cNvSpPr txBox="1"/>
          <p:nvPr/>
        </p:nvSpPr>
        <p:spPr>
          <a:xfrm>
            <a:off x="1399680" y="3782479"/>
            <a:ext cx="9398134" cy="954107"/>
          </a:xfrm>
          <a:prstGeom prst="rect">
            <a:avLst/>
          </a:prstGeom>
          <a:noFill/>
        </p:spPr>
        <p:txBody>
          <a:bodyPr wrap="square" lIns="91440" tIns="45720" rIns="91440" bIns="45720" rtlCol="0" anchor="t">
            <a:spAutoFit/>
          </a:bodyPr>
          <a:lstStyle/>
          <a:p>
            <a:pPr algn="ctr"/>
            <a:r>
              <a:rPr lang="en-US" sz="2800">
                <a:latin typeface="Montserrat"/>
              </a:rPr>
              <a:t>All other recurring gifts will receive 100 Called to Shine Points</a:t>
            </a:r>
          </a:p>
        </p:txBody>
      </p:sp>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71885"/>
            <a:ext cx="12192000" cy="2344383"/>
          </a:xfrm>
          <a:prstGeom prst="rect">
            <a:avLst/>
          </a:prstGeom>
          <a:ln>
            <a:noFill/>
          </a:ln>
        </p:spPr>
      </p:pic>
      <p:sp>
        <p:nvSpPr>
          <p:cNvPr id="3" name="TextBox 3"/>
          <p:cNvSpPr txBox="1"/>
          <p:nvPr/>
        </p:nvSpPr>
        <p:spPr>
          <a:xfrm>
            <a:off x="827466" y="314186"/>
            <a:ext cx="10537067" cy="1872307"/>
          </a:xfrm>
          <a:prstGeom prst="rect">
            <a:avLst/>
          </a:prstGeom>
        </p:spPr>
        <p:txBody>
          <a:bodyPr wrap="square" lIns="0" tIns="0" rIns="0" bIns="0" rtlCol="0" anchor="t">
            <a:spAutoFit/>
          </a:bodyPr>
          <a:lstStyle/>
          <a:p>
            <a:pPr algn="ctr">
              <a:lnSpc>
                <a:spcPts val="7280"/>
              </a:lnSpc>
            </a:pPr>
            <a:r>
              <a:rPr lang="en-US" sz="6400" dirty="0">
                <a:solidFill>
                  <a:schemeClr val="bg1"/>
                </a:solidFill>
                <a:latin typeface="Montserrat"/>
              </a:rPr>
              <a:t>KEY CONTACT INFORMATION</a:t>
            </a:r>
          </a:p>
        </p:txBody>
      </p:sp>
      <p:sp>
        <p:nvSpPr>
          <p:cNvPr id="6" name="Rectangle 5">
            <a:extLst>
              <a:ext uri="{FF2B5EF4-FFF2-40B4-BE49-F238E27FC236}">
                <a16:creationId xmlns:a16="http://schemas.microsoft.com/office/drawing/2014/main" id="{54C01B16-767B-4154-8D0E-C25BBB044735}"/>
              </a:ext>
            </a:extLst>
          </p:cNvPr>
          <p:cNvSpPr/>
          <p:nvPr/>
        </p:nvSpPr>
        <p:spPr>
          <a:xfrm>
            <a:off x="258641" y="2943546"/>
            <a:ext cx="11678442" cy="3108543"/>
          </a:xfrm>
          <a:prstGeom prst="rect">
            <a:avLst/>
          </a:prstGeom>
        </p:spPr>
        <p:txBody>
          <a:bodyPr wrap="square" lIns="91440" tIns="45720" rIns="91440" bIns="45720" anchor="t">
            <a:spAutoFit/>
          </a:bodyPr>
          <a:lstStyle/>
          <a:p>
            <a:r>
              <a:rPr lang="en-US" sz="2800" b="1" dirty="0">
                <a:latin typeface="Montserrat"/>
              </a:rPr>
              <a:t>Casie Conlon: </a:t>
            </a:r>
            <a:r>
              <a:rPr lang="en-US" sz="2800" dirty="0">
                <a:latin typeface="Montserrat"/>
              </a:rPr>
              <a:t>BSMH Foundation Event Coordinator</a:t>
            </a:r>
          </a:p>
          <a:p>
            <a:pPr marL="1371600" lvl="2" indent="-457200">
              <a:buFont typeface="Arial" panose="020B0604020202020204" pitchFamily="34" charset="0"/>
              <a:buChar char="•"/>
            </a:pPr>
            <a:r>
              <a:rPr lang="en-US" sz="2800" u="sng" dirty="0">
                <a:latin typeface="Montserrat"/>
              </a:rPr>
              <a:t>Casie_conlon@bshsi.org</a:t>
            </a:r>
          </a:p>
          <a:p>
            <a:pPr marL="1371600" lvl="2" indent="-457200">
              <a:buFont typeface="Arial" panose="020B0604020202020204" pitchFamily="34" charset="0"/>
              <a:buChar char="•"/>
            </a:pPr>
            <a:r>
              <a:rPr lang="en-US" sz="2800" i="0" dirty="0">
                <a:effectLst/>
                <a:latin typeface="Montserrat"/>
                <a:ea typeface="+mn-lt"/>
                <a:cs typeface="+mn-lt"/>
              </a:rPr>
              <a:t>(757) </a:t>
            </a:r>
            <a:r>
              <a:rPr lang="en-US" sz="2800" dirty="0">
                <a:latin typeface="Montserrat"/>
                <a:ea typeface="+mn-lt"/>
                <a:cs typeface="+mn-lt"/>
              </a:rPr>
              <a:t>889-5900</a:t>
            </a:r>
          </a:p>
          <a:p>
            <a:pPr lvl="2"/>
            <a:endParaRPr lang="en-US" sz="2800" dirty="0">
              <a:latin typeface="Montserrat"/>
              <a:cs typeface="Calibri"/>
            </a:endParaRPr>
          </a:p>
          <a:p>
            <a:r>
              <a:rPr lang="en-US" sz="2800" b="1" dirty="0">
                <a:latin typeface="Montserrat"/>
              </a:rPr>
              <a:t>Clare Gordon: </a:t>
            </a:r>
            <a:r>
              <a:rPr lang="en-US" sz="2800" dirty="0">
                <a:latin typeface="Montserrat"/>
              </a:rPr>
              <a:t>Senior Employee Giving Specialist </a:t>
            </a:r>
            <a:endParaRPr lang="en-US" sz="2800" dirty="0">
              <a:latin typeface="Montserrat" panose="020B0604020202020204" charset="0"/>
            </a:endParaRPr>
          </a:p>
          <a:p>
            <a:pPr marL="1371600" lvl="2" indent="-457200">
              <a:buFont typeface="Arial" panose="020B0604020202020204" pitchFamily="34" charset="0"/>
              <a:buChar char="•"/>
            </a:pPr>
            <a:r>
              <a:rPr lang="en-US" sz="2800" dirty="0">
                <a:latin typeface="Montserrat"/>
                <a:hlinkClick r:id="rId4">
                  <a:extLst>
                    <a:ext uri="{A12FA001-AC4F-418D-AE19-62706E023703}">
                      <ahyp:hlinkClr xmlns:ahyp="http://schemas.microsoft.com/office/drawing/2018/hyperlinkcolor" val="tx"/>
                    </a:ext>
                  </a:extLst>
                </a:hlinkClick>
              </a:rPr>
              <a:t>csgordon@mercy.com</a:t>
            </a:r>
            <a:endParaRPr lang="en-US" sz="2800" dirty="0">
              <a:latin typeface="Montserrat"/>
            </a:endParaRPr>
          </a:p>
          <a:p>
            <a:pPr marL="1371600" lvl="2" indent="-457200">
              <a:buFont typeface="Arial" panose="020B0604020202020204" pitchFamily="34" charset="0"/>
              <a:buChar char="•"/>
            </a:pPr>
            <a:r>
              <a:rPr lang="en-US" sz="2800" dirty="0">
                <a:latin typeface="Montserrat"/>
              </a:rPr>
              <a:t>(513) 869 -5130</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6662007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6" ma:contentTypeDescription="Create a new document." ma:contentTypeScope="" ma:versionID="ea3ddebf43a350d715f310d9599a732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679d4a071cd3dd711f0074f88cce78df"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C41375A-0141-414F-9A5A-EFB3110A3841}">
  <ds:schemaRefs>
    <ds:schemaRef ds:uri="7e03b64a-db36-4cc5-b7ed-9d51c319646a"/>
    <ds:schemaRef ds:uri="de38d1a3-b157-4f76-8c21-6ec7096999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1490</Words>
  <Application>Microsoft Office PowerPoint</Application>
  <PresentationFormat>Widescreen</PresentationFormat>
  <Paragraphs>149</Paragraphs>
  <Slides>9</Slides>
  <Notes>9</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63</cp:revision>
  <dcterms:created xsi:type="dcterms:W3CDTF">2022-06-02T16:34:07Z</dcterms:created>
  <dcterms:modified xsi:type="dcterms:W3CDTF">2023-06-29T18:20:31Z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