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48" r:id="rId5"/>
  </p:sldMasterIdLst>
  <p:notesMasterIdLst>
    <p:notesMasterId r:id="rId15"/>
  </p:notesMasterIdLst>
  <p:sldIdLst>
    <p:sldId id="257" r:id="rId6"/>
    <p:sldId id="267" r:id="rId7"/>
    <p:sldId id="258" r:id="rId8"/>
    <p:sldId id="266" r:id="rId9"/>
    <p:sldId id="275" r:id="rId10"/>
    <p:sldId id="272" r:id="rId11"/>
    <p:sldId id="265" r:id="rId12"/>
    <p:sldId id="27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, Clare S" initials="GCS" lastIdx="1" clrIdx="0">
    <p:extLst>
      <p:ext uri="{19B8F6BF-5375-455C-9EA6-DF929625EA0E}">
        <p15:presenceInfo xmlns:p15="http://schemas.microsoft.com/office/powerpoint/2012/main" userId="S::CSGordon@mercy.com::ab9b1770-956e-43eb-a380-b8eb45f89e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98FA6-29DB-45A4-294E-41FA165E9169}" v="30" dt="2023-06-28T21:42:52.154"/>
    <p1510:client id="{6A881D13-7159-6CE0-2E65-3216326C8E54}" v="17" dt="2023-06-28T20:32:39.682"/>
    <p1510:client id="{733C1C28-78FB-6F70-B338-0166B2738F94}" v="80" dt="2023-06-22T19:20:20.037"/>
    <p1510:client id="{788EF9F3-6091-7973-9813-E3B64CC63ED4}" v="1" dt="2023-06-29T18:19:16.371"/>
    <p1510:client id="{94D49EFC-2BBE-BA60-F9DF-D0262FADBEBA}" v="33" dt="2023-06-27T15:12:12.741"/>
    <p1510:client id="{B6454EDE-6431-EA50-0B2D-5603BF768386}" v="22" dt="2023-06-28T17:42:02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217" autoAdjust="0"/>
  </p:normalViewPr>
  <p:slideViewPr>
    <p:cSldViewPr snapToGrid="0">
      <p:cViewPr varScale="1">
        <p:scale>
          <a:sx n="74" d="100"/>
          <a:sy n="74" d="100"/>
        </p:scale>
        <p:origin x="19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, Clare S" userId="S::csgordon@mercy.com::ab9b1770-956e-43eb-a380-b8eb45f89e10" providerId="AD" clId="Web-{94D49EFC-2BBE-BA60-F9DF-D0262FADBEBA}"/>
    <pc:docChg chg="modSld">
      <pc:chgData name="Gordon, Clare S" userId="S::csgordon@mercy.com::ab9b1770-956e-43eb-a380-b8eb45f89e10" providerId="AD" clId="Web-{94D49EFC-2BBE-BA60-F9DF-D0262FADBEBA}" dt="2023-06-27T15:12:12.725" v="24" actId="20577"/>
      <pc:docMkLst>
        <pc:docMk/>
      </pc:docMkLst>
      <pc:sldChg chg="addSp modSp modNotes">
        <pc:chgData name="Gordon, Clare S" userId="S::csgordon@mercy.com::ab9b1770-956e-43eb-a380-b8eb45f89e10" providerId="AD" clId="Web-{94D49EFC-2BBE-BA60-F9DF-D0262FADBEBA}" dt="2023-06-27T15:12:12.725" v="24" actId="20577"/>
        <pc:sldMkLst>
          <pc:docMk/>
          <pc:sldMk cId="0" sldId="258"/>
        </pc:sldMkLst>
        <pc:spChg chg="add mod">
          <ac:chgData name="Gordon, Clare S" userId="S::csgordon@mercy.com::ab9b1770-956e-43eb-a380-b8eb45f89e10" providerId="AD" clId="Web-{94D49EFC-2BBE-BA60-F9DF-D0262FADBEBA}" dt="2023-06-27T15:12:12.725" v="24" actId="20577"/>
          <ac:spMkLst>
            <pc:docMk/>
            <pc:sldMk cId="0" sldId="258"/>
            <ac:spMk id="2" creationId="{CB2E0429-43B3-A0F4-E410-4EC69E00C823}"/>
          </ac:spMkLst>
        </pc:spChg>
        <pc:spChg chg="mod">
          <ac:chgData name="Gordon, Clare S" userId="S::csgordon@mercy.com::ab9b1770-956e-43eb-a380-b8eb45f89e10" providerId="AD" clId="Web-{94D49EFC-2BBE-BA60-F9DF-D0262FADBEBA}" dt="2023-06-27T13:42:17.901" v="1" actId="20577"/>
          <ac:spMkLst>
            <pc:docMk/>
            <pc:sldMk cId="0" sldId="258"/>
            <ac:spMk id="5" creationId="{00000000-0000-0000-0000-000000000000}"/>
          </ac:spMkLst>
        </pc:spChg>
      </pc:sldChg>
    </pc:docChg>
  </pc:docChgLst>
  <pc:docChgLst>
    <pc:chgData name="Gordon, Clare S" userId="S::csgordon@mercy.com::ab9b1770-956e-43eb-a380-b8eb45f89e10" providerId="AD" clId="Web-{6A881D13-7159-6CE0-2E65-3216326C8E54}"/>
    <pc:docChg chg="modSld">
      <pc:chgData name="Gordon, Clare S" userId="S::csgordon@mercy.com::ab9b1770-956e-43eb-a380-b8eb45f89e10" providerId="AD" clId="Web-{6A881D13-7159-6CE0-2E65-3216326C8E54}" dt="2023-06-28T20:32:39.682" v="12" actId="1076"/>
      <pc:docMkLst>
        <pc:docMk/>
      </pc:docMkLst>
      <pc:sldChg chg="addSp modSp">
        <pc:chgData name="Gordon, Clare S" userId="S::csgordon@mercy.com::ab9b1770-956e-43eb-a380-b8eb45f89e10" providerId="AD" clId="Web-{6A881D13-7159-6CE0-2E65-3216326C8E54}" dt="2023-06-28T20:32:39.682" v="12" actId="1076"/>
        <pc:sldMkLst>
          <pc:docMk/>
          <pc:sldMk cId="0" sldId="258"/>
        </pc:sldMkLst>
        <pc:spChg chg="mod">
          <ac:chgData name="Gordon, Clare S" userId="S::csgordon@mercy.com::ab9b1770-956e-43eb-a380-b8eb45f89e10" providerId="AD" clId="Web-{6A881D13-7159-6CE0-2E65-3216326C8E54}" dt="2023-06-28T20:32:39.682" v="12" actId="1076"/>
          <ac:spMkLst>
            <pc:docMk/>
            <pc:sldMk cId="0" sldId="258"/>
            <ac:spMk id="2" creationId="{CB2E0429-43B3-A0F4-E410-4EC69E00C823}"/>
          </ac:spMkLst>
        </pc:spChg>
        <pc:spChg chg="mod">
          <ac:chgData name="Gordon, Clare S" userId="S::csgordon@mercy.com::ab9b1770-956e-43eb-a380-b8eb45f89e10" providerId="AD" clId="Web-{6A881D13-7159-6CE0-2E65-3216326C8E54}" dt="2023-06-28T20:32:17.166" v="4" actId="1076"/>
          <ac:spMkLst>
            <pc:docMk/>
            <pc:sldMk cId="0" sldId="258"/>
            <ac:spMk id="5" creationId="{00000000-0000-0000-0000-000000000000}"/>
          </ac:spMkLst>
        </pc:spChg>
        <pc:picChg chg="add mod">
          <ac:chgData name="Gordon, Clare S" userId="S::csgordon@mercy.com::ab9b1770-956e-43eb-a380-b8eb45f89e10" providerId="AD" clId="Web-{6A881D13-7159-6CE0-2E65-3216326C8E54}" dt="2023-06-28T20:32:12.244" v="2" actId="14100"/>
          <ac:picMkLst>
            <pc:docMk/>
            <pc:sldMk cId="0" sldId="258"/>
            <ac:picMk id="3" creationId="{8217157E-041D-07D2-FF6C-3472DF1F76C7}"/>
          </ac:picMkLst>
        </pc:picChg>
      </pc:sldChg>
    </pc:docChg>
  </pc:docChgLst>
  <pc:docChgLst>
    <pc:chgData name="Gordon, Clare S" userId="S::csgordon@mercy.com::ab9b1770-956e-43eb-a380-b8eb45f89e10" providerId="AD" clId="Web-{733C1C28-78FB-6F70-B338-0166B2738F94}"/>
    <pc:docChg chg="modSld">
      <pc:chgData name="Gordon, Clare S" userId="S::csgordon@mercy.com::ab9b1770-956e-43eb-a380-b8eb45f89e10" providerId="AD" clId="Web-{733C1C28-78FB-6F70-B338-0166B2738F94}" dt="2023-06-22T19:19:28.879" v="39" actId="20577"/>
      <pc:docMkLst>
        <pc:docMk/>
      </pc:docMkLst>
      <pc:sldChg chg="modSp">
        <pc:chgData name="Gordon, Clare S" userId="S::csgordon@mercy.com::ab9b1770-956e-43eb-a380-b8eb45f89e10" providerId="AD" clId="Web-{733C1C28-78FB-6F70-B338-0166B2738F94}" dt="2023-06-22T19:17:19.783" v="15" actId="20577"/>
        <pc:sldMkLst>
          <pc:docMk/>
          <pc:sldMk cId="0" sldId="257"/>
        </pc:sldMkLst>
        <pc:spChg chg="mod">
          <ac:chgData name="Gordon, Clare S" userId="S::csgordon@mercy.com::ab9b1770-956e-43eb-a380-b8eb45f89e10" providerId="AD" clId="Web-{733C1C28-78FB-6F70-B338-0166B2738F94}" dt="2023-06-22T19:17:19.783" v="15" actId="20577"/>
          <ac:spMkLst>
            <pc:docMk/>
            <pc:sldMk cId="0" sldId="257"/>
            <ac:spMk id="4" creationId="{376ADA97-0F34-44D4-972B-9235159BAB4A}"/>
          </ac:spMkLst>
        </pc:spChg>
      </pc:sldChg>
      <pc:sldChg chg="modSp">
        <pc:chgData name="Gordon, Clare S" userId="S::csgordon@mercy.com::ab9b1770-956e-43eb-a380-b8eb45f89e10" providerId="AD" clId="Web-{733C1C28-78FB-6F70-B338-0166B2738F94}" dt="2023-06-22T19:17:49.830" v="26" actId="20577"/>
        <pc:sldMkLst>
          <pc:docMk/>
          <pc:sldMk cId="2647639462" sldId="270"/>
        </pc:sldMkLst>
        <pc:spChg chg="mod">
          <ac:chgData name="Gordon, Clare S" userId="S::csgordon@mercy.com::ab9b1770-956e-43eb-a380-b8eb45f89e10" providerId="AD" clId="Web-{733C1C28-78FB-6F70-B338-0166B2738F94}" dt="2023-06-22T19:17:49.830" v="26" actId="20577"/>
          <ac:spMkLst>
            <pc:docMk/>
            <pc:sldMk cId="2647639462" sldId="270"/>
            <ac:spMk id="2" creationId="{BA236436-FED1-4034-8B17-DAFDEB690EC6}"/>
          </ac:spMkLst>
        </pc:spChg>
      </pc:sldChg>
      <pc:sldChg chg="modSp">
        <pc:chgData name="Gordon, Clare S" userId="S::csgordon@mercy.com::ab9b1770-956e-43eb-a380-b8eb45f89e10" providerId="AD" clId="Web-{733C1C28-78FB-6F70-B338-0166B2738F94}" dt="2023-06-22T19:19:28.879" v="39" actId="20577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733C1C28-78FB-6F70-B338-0166B2738F94}" dt="2023-06-22T19:19:28.879" v="39" actId="20577"/>
          <ac:spMkLst>
            <pc:docMk/>
            <pc:sldMk cId="713567487" sldId="271"/>
            <ac:spMk id="6" creationId="{54C01B16-767B-4154-8D0E-C25BBB044735}"/>
          </ac:spMkLst>
        </pc:spChg>
      </pc:sldChg>
    </pc:docChg>
  </pc:docChgLst>
  <pc:docChgLst>
    <pc:chgData name="Gordon, Clare S" userId="S::csgordon@mercy.com::ab9b1770-956e-43eb-a380-b8eb45f89e10" providerId="AD" clId="Web-{B6454EDE-6431-EA50-0B2D-5603BF768386}"/>
    <pc:docChg chg="modSld">
      <pc:chgData name="Gordon, Clare S" userId="S::csgordon@mercy.com::ab9b1770-956e-43eb-a380-b8eb45f89e10" providerId="AD" clId="Web-{B6454EDE-6431-EA50-0B2D-5603BF768386}" dt="2023-06-28T17:42:02.786" v="36" actId="20577"/>
      <pc:docMkLst>
        <pc:docMk/>
      </pc:docMkLst>
      <pc:sldChg chg="modSp modNotes">
        <pc:chgData name="Gordon, Clare S" userId="S::csgordon@mercy.com::ab9b1770-956e-43eb-a380-b8eb45f89e10" providerId="AD" clId="Web-{B6454EDE-6431-EA50-0B2D-5603BF768386}" dt="2023-06-28T17:42:02.786" v="36" actId="20577"/>
        <pc:sldMkLst>
          <pc:docMk/>
          <pc:sldMk cId="0" sldId="258"/>
        </pc:sldMkLst>
        <pc:spChg chg="mod">
          <ac:chgData name="Gordon, Clare S" userId="S::csgordon@mercy.com::ab9b1770-956e-43eb-a380-b8eb45f89e10" providerId="AD" clId="Web-{B6454EDE-6431-EA50-0B2D-5603BF768386}" dt="2023-06-28T17:42:02.786" v="36" actId="20577"/>
          <ac:spMkLst>
            <pc:docMk/>
            <pc:sldMk cId="0" sldId="258"/>
            <ac:spMk id="2" creationId="{CB2E0429-43B3-A0F4-E410-4EC69E00C823}"/>
          </ac:spMkLst>
        </pc:spChg>
      </pc:sldChg>
    </pc:docChg>
  </pc:docChgLst>
  <pc:docChgLst>
    <pc:chgData name="Gordon, Clare S" userId="S::csgordon@mercy.com::ab9b1770-956e-43eb-a380-b8eb45f89e10" providerId="AD" clId="Web-{788EF9F3-6091-7973-9813-E3B64CC63ED4}"/>
    <pc:docChg chg="modSld">
      <pc:chgData name="Gordon, Clare S" userId="S::csgordon@mercy.com::ab9b1770-956e-43eb-a380-b8eb45f89e10" providerId="AD" clId="Web-{788EF9F3-6091-7973-9813-E3B64CC63ED4}" dt="2023-06-29T18:19:15.308" v="4"/>
      <pc:docMkLst>
        <pc:docMk/>
      </pc:docMkLst>
      <pc:sldChg chg="modNotes">
        <pc:chgData name="Gordon, Clare S" userId="S::csgordon@mercy.com::ab9b1770-956e-43eb-a380-b8eb45f89e10" providerId="AD" clId="Web-{788EF9F3-6091-7973-9813-E3B64CC63ED4}" dt="2023-06-29T18:19:06.621" v="2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788EF9F3-6091-7973-9813-E3B64CC63ED4}" dt="2023-06-29T18:19:15.308" v="4"/>
        <pc:sldMkLst>
          <pc:docMk/>
          <pc:sldMk cId="2325623118" sldId="275"/>
        </pc:sldMkLst>
      </pc:sldChg>
    </pc:docChg>
  </pc:docChgLst>
  <pc:docChgLst>
    <pc:chgData name="Gordon, Clare S" userId="S::csgordon@mercy.com::ab9b1770-956e-43eb-a380-b8eb45f89e10" providerId="AD" clId="Web-{2EB98FA6-29DB-45A4-294E-41FA165E9169}"/>
    <pc:docChg chg="addSld delSld modSld addMainMaster">
      <pc:chgData name="Gordon, Clare S" userId="S::csgordon@mercy.com::ab9b1770-956e-43eb-a380-b8eb45f89e10" providerId="AD" clId="Web-{2EB98FA6-29DB-45A4-294E-41FA165E9169}" dt="2023-06-28T21:42:57.139" v="16"/>
      <pc:docMkLst>
        <pc:docMk/>
      </pc:docMkLst>
      <pc:sldChg chg="modNotes">
        <pc:chgData name="Gordon, Clare S" userId="S::csgordon@mercy.com::ab9b1770-956e-43eb-a380-b8eb45f89e10" providerId="AD" clId="Web-{2EB98FA6-29DB-45A4-294E-41FA165E9169}" dt="2023-06-28T21:42:14.372" v="9"/>
        <pc:sldMkLst>
          <pc:docMk/>
          <pc:sldMk cId="0" sldId="257"/>
        </pc:sldMkLst>
      </pc:sldChg>
      <pc:sldChg chg="del">
        <pc:chgData name="Gordon, Clare S" userId="S::csgordon@mercy.com::ab9b1770-956e-43eb-a380-b8eb45f89e10" providerId="AD" clId="Web-{2EB98FA6-29DB-45A4-294E-41FA165E9169}" dt="2023-06-28T21:40:00.806" v="0"/>
        <pc:sldMkLst>
          <pc:docMk/>
          <pc:sldMk cId="4213341329" sldId="261"/>
        </pc:sldMkLst>
      </pc:sldChg>
      <pc:sldChg chg="modNotes">
        <pc:chgData name="Gordon, Clare S" userId="S::csgordon@mercy.com::ab9b1770-956e-43eb-a380-b8eb45f89e10" providerId="AD" clId="Web-{2EB98FA6-29DB-45A4-294E-41FA165E9169}" dt="2023-06-28T21:42:51.436" v="14"/>
        <pc:sldMkLst>
          <pc:docMk/>
          <pc:sldMk cId="210376063" sldId="265"/>
        </pc:sldMkLst>
      </pc:sldChg>
      <pc:sldChg chg="modNotes">
        <pc:chgData name="Gordon, Clare S" userId="S::csgordon@mercy.com::ab9b1770-956e-43eb-a380-b8eb45f89e10" providerId="AD" clId="Web-{2EB98FA6-29DB-45A4-294E-41FA165E9169}" dt="2023-06-28T21:42:30.388" v="11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2EB98FA6-29DB-45A4-294E-41FA165E9169}" dt="2023-06-28T21:42:21.841" v="10"/>
        <pc:sldMkLst>
          <pc:docMk/>
          <pc:sldMk cId="810340004" sldId="267"/>
        </pc:sldMkLst>
      </pc:sldChg>
      <pc:sldChg chg="del">
        <pc:chgData name="Gordon, Clare S" userId="S::csgordon@mercy.com::ab9b1770-956e-43eb-a380-b8eb45f89e10" providerId="AD" clId="Web-{2EB98FA6-29DB-45A4-294E-41FA165E9169}" dt="2023-06-28T21:41:49.685" v="3"/>
        <pc:sldMkLst>
          <pc:docMk/>
          <pc:sldMk cId="1166679719" sldId="269"/>
        </pc:sldMkLst>
      </pc:sldChg>
      <pc:sldChg chg="del">
        <pc:chgData name="Gordon, Clare S" userId="S::csgordon@mercy.com::ab9b1770-956e-43eb-a380-b8eb45f89e10" providerId="AD" clId="Web-{2EB98FA6-29DB-45A4-294E-41FA165E9169}" dt="2023-06-28T21:41:49.090" v="2"/>
        <pc:sldMkLst>
          <pc:docMk/>
          <pc:sldMk cId="2647639462" sldId="270"/>
        </pc:sldMkLst>
      </pc:sldChg>
      <pc:sldChg chg="modSp modNotes">
        <pc:chgData name="Gordon, Clare S" userId="S::csgordon@mercy.com::ab9b1770-956e-43eb-a380-b8eb45f89e10" providerId="AD" clId="Web-{2EB98FA6-29DB-45A4-294E-41FA165E9169}" dt="2023-06-28T21:42:57.139" v="16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2EB98FA6-29DB-45A4-294E-41FA165E9169}" dt="2023-06-28T21:41:58.637" v="7" actId="20577"/>
          <ac:spMkLst>
            <pc:docMk/>
            <pc:sldMk cId="713567487" sldId="271"/>
            <ac:spMk id="3" creationId="{00000000-0000-0000-0000-000000000000}"/>
          </ac:spMkLst>
        </pc:spChg>
      </pc:sldChg>
      <pc:sldChg chg="modSp modNotes">
        <pc:chgData name="Gordon, Clare S" userId="S::csgordon@mercy.com::ab9b1770-956e-43eb-a380-b8eb45f89e10" providerId="AD" clId="Web-{2EB98FA6-29DB-45A4-294E-41FA165E9169}" dt="2023-06-28T21:42:44.982" v="13"/>
        <pc:sldMkLst>
          <pc:docMk/>
          <pc:sldMk cId="2621841402" sldId="272"/>
        </pc:sldMkLst>
        <pc:spChg chg="mod">
          <ac:chgData name="Gordon, Clare S" userId="S::csgordon@mercy.com::ab9b1770-956e-43eb-a380-b8eb45f89e10" providerId="AD" clId="Web-{2EB98FA6-29DB-45A4-294E-41FA165E9169}" dt="2023-06-28T21:41:44.543" v="1" actId="20577"/>
          <ac:spMkLst>
            <pc:docMk/>
            <pc:sldMk cId="2621841402" sldId="272"/>
            <ac:spMk id="5" creationId="{00000000-0000-0000-0000-000000000000}"/>
          </ac:spMkLst>
        </pc:spChg>
      </pc:sldChg>
      <pc:sldChg chg="del">
        <pc:chgData name="Gordon, Clare S" userId="S::csgordon@mercy.com::ab9b1770-956e-43eb-a380-b8eb45f89e10" providerId="AD" clId="Web-{2EB98FA6-29DB-45A4-294E-41FA165E9169}" dt="2023-06-28T21:41:50.762" v="4"/>
        <pc:sldMkLst>
          <pc:docMk/>
          <pc:sldMk cId="3059116470" sldId="273"/>
        </pc:sldMkLst>
      </pc:sldChg>
      <pc:sldChg chg="del">
        <pc:chgData name="Gordon, Clare S" userId="S::csgordon@mercy.com::ab9b1770-956e-43eb-a380-b8eb45f89e10" providerId="AD" clId="Web-{2EB98FA6-29DB-45A4-294E-41FA165E9169}" dt="2023-06-28T21:41:51.762" v="5"/>
        <pc:sldMkLst>
          <pc:docMk/>
          <pc:sldMk cId="1454343429" sldId="274"/>
        </pc:sldMkLst>
      </pc:sldChg>
      <pc:sldChg chg="modNotes">
        <pc:chgData name="Gordon, Clare S" userId="S::csgordon@mercy.com::ab9b1770-956e-43eb-a380-b8eb45f89e10" providerId="AD" clId="Web-{2EB98FA6-29DB-45A4-294E-41FA165E9169}" dt="2023-06-28T21:42:38.185" v="12"/>
        <pc:sldMkLst>
          <pc:docMk/>
          <pc:sldMk cId="2325623118" sldId="275"/>
        </pc:sldMkLst>
      </pc:sldChg>
      <pc:sldChg chg="add">
        <pc:chgData name="Gordon, Clare S" userId="S::csgordon@mercy.com::ab9b1770-956e-43eb-a380-b8eb45f89e10" providerId="AD" clId="Web-{2EB98FA6-29DB-45A4-294E-41FA165E9169}" dt="2023-06-28T21:42:04.388" v="8"/>
        <pc:sldMkLst>
          <pc:docMk/>
          <pc:sldMk cId="4137520666" sldId="276"/>
        </pc:sldMkLst>
      </pc:sldChg>
      <pc:sldMasterChg chg="add addSldLayout">
        <pc:chgData name="Gordon, Clare S" userId="S::csgordon@mercy.com::ab9b1770-956e-43eb-a380-b8eb45f89e10" providerId="AD" clId="Web-{2EB98FA6-29DB-45A4-294E-41FA165E9169}" dt="2023-06-28T21:42:04.388" v="8"/>
        <pc:sldMasterMkLst>
          <pc:docMk/>
          <pc:sldMasterMk cId="3535572835" sldId="2147483648"/>
        </pc:sldMasterMkLst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1833251644" sldId="2147483649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1697753481" sldId="2147483650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2963838129" sldId="2147483651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1112254003" sldId="2147483652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432712052" sldId="2147483653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3614830549" sldId="2147483654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2803703013" sldId="2147483655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2676533816" sldId="2147483656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2770246190" sldId="2147483657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2914538080" sldId="2147483658"/>
          </pc:sldLayoutMkLst>
        </pc:sldLayoutChg>
        <pc:sldLayoutChg chg="add">
          <pc:chgData name="Gordon, Clare S" userId="S::csgordon@mercy.com::ab9b1770-956e-43eb-a380-b8eb45f89e10" providerId="AD" clId="Web-{2EB98FA6-29DB-45A4-294E-41FA165E9169}" dt="2023-06-28T21:42:04.388" v="8"/>
          <pc:sldLayoutMkLst>
            <pc:docMk/>
            <pc:sldMasterMk cId="3535572835" sldId="2147483648"/>
            <pc:sldLayoutMk cId="2719278917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EBED-2E3B-4076-B394-4BB6AF259A6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3B2F-CD79-4DBA-92D9-B3DC07AA3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sng" dirty="0"/>
              <a:t>These presentation notes have been designed to be read verbatim by the leader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 we will be reviewing the upcoming </a:t>
            </a:r>
            <a:r>
              <a:rPr lang="en-US" kern="1200" dirty="0">
                <a:effectLst/>
              </a:rPr>
              <a:t>Bon Secours Mercy Health Associate Campaign</a:t>
            </a:r>
            <a:r>
              <a:rPr lang="en-US" dirty="0"/>
              <a:t>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kern="1200" dirty="0">
                <a:effectLst/>
              </a:rPr>
              <a:t>What is the Give for Good Associate Giving Campaign?</a:t>
            </a:r>
            <a:endParaRPr lang="en-US" dirty="0"/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is an opportunity for our associates to support our mission through a variety of gift options.</a:t>
            </a:r>
            <a:r>
              <a:rPr lang="en-US" dirty="0"/>
              <a:t> Gifts can be directed to your community and to several programs and special projects. </a:t>
            </a:r>
          </a:p>
          <a:p>
            <a:endParaRPr lang="en-US" dirty="0"/>
          </a:p>
          <a:p>
            <a:r>
              <a:rPr lang="en-US" kern="1200" dirty="0">
                <a:effectLst/>
              </a:rPr>
              <a:t>This year’s campaign kicks off on </a:t>
            </a:r>
            <a:r>
              <a:rPr lang="en-US" dirty="0"/>
              <a:t>August 30th</a:t>
            </a:r>
            <a:r>
              <a:rPr lang="en-US" kern="1200" dirty="0">
                <a:effectLst/>
              </a:rPr>
              <a:t> with</a:t>
            </a:r>
            <a:r>
              <a:rPr lang="en-US" dirty="0"/>
              <a:t> our day of giving celebration, THE BIG GIVE</a:t>
            </a:r>
            <a:r>
              <a:rPr lang="en-US" kern="1200" dirty="0">
                <a:effectLst/>
              </a:rPr>
              <a:t>.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will continue through the entire month of September. </a:t>
            </a:r>
            <a:r>
              <a:rPr lang="en-US" dirty="0"/>
              <a:t>You will</a:t>
            </a:r>
            <a:r>
              <a:rPr lang="en-US" kern="1200" dirty="0">
                <a:effectLst/>
              </a:rPr>
              <a:t> be receiving campaign information </a:t>
            </a:r>
            <a:r>
              <a:rPr lang="en-US" dirty="0"/>
              <a:t>through mail</a:t>
            </a:r>
            <a:r>
              <a:rPr lang="en-US" kern="1200" dirty="0">
                <a:effectLst/>
              </a:rPr>
              <a:t>, </a:t>
            </a:r>
            <a:r>
              <a:rPr lang="en-US" dirty="0"/>
              <a:t>by email, and the Weekly Pulse.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Rayce Hooper’s life changed in an instant when he had a serious motorcycle accident that resulted in numerous injuries</a:t>
            </a:r>
            <a:r>
              <a:rPr lang="en-US" i="0" dirty="0">
                <a:effectLst/>
              </a:rPr>
              <a:t>, </a:t>
            </a:r>
            <a:r>
              <a:rPr lang="en-US" dirty="0"/>
              <a:t>including a traumatic brain injury. </a:t>
            </a:r>
            <a:endParaRPr lang="en-US"/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With help from gifts to the Foundation, he is getting back to his old life.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“I had a third-degree concussion,” Rayce says. “Many</a:t>
            </a:r>
            <a:r>
              <a:rPr lang="en-US" i="0" dirty="0">
                <a:effectLst/>
              </a:rPr>
              <a:t> people </a:t>
            </a:r>
            <a:r>
              <a:rPr lang="en-US" dirty="0"/>
              <a:t>with that kind of injury do not make a full recovery, but I have.”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He credits a large part of that recovery to the help he received from Neuro Rehabilitation services as both an inpatient at Mercy Health—St. Rita’s Medical Center and from outpatient therapy services.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“There was a lot of cognitive therapy, as well as speech therapy,” he says. “At first it all seemed childish—simple addition and subtraction—but I know now how necessary it was. The memory work was harder—it was October, but I thought it was March. But now that I’ve completed the therapy, I’m 100 percent cognitively cleared.”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The 20-year-old is looking forward to getting back to work, thanks gifts to the Foundation. He’s also getting back to some of his hobbies, including working on cars and playing guitar.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“The guitar is slowly coming back,” he says. “I’m able to play a little bit, and it’s good therapy.” </a:t>
            </a:r>
            <a:endParaRPr lang="en-US" dirty="0">
              <a:cs typeface="Calibri" panose="020F0502020204030204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Rayce wants you to know how much he appreciates donor contributions, which makes sure therapy services are available.</a:t>
            </a:r>
            <a:endParaRPr lang="en-US" dirty="0">
              <a:cs typeface="Calibri" panose="020F0502020204030204"/>
            </a:endParaRP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“Thank you! Without your support of those rehabilitation services, I would not be the same person I was before the accident.”</a:t>
            </a:r>
            <a:endParaRPr lang="en-US" dirty="0"/>
          </a:p>
          <a:p>
            <a:pPr algn="l"/>
            <a:endParaRPr lang="en-US" sz="1800" dirty="0">
              <a:solidFill>
                <a:srgbClr val="4472C4"/>
              </a:solidFill>
              <a:latin typeface="Calibri"/>
              <a:cs typeface="Calibri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year, THE BIG GIVE </a:t>
            </a:r>
            <a:r>
              <a:rPr lang="en-US" b="0" dirty="0"/>
              <a:t>will take place on </a:t>
            </a:r>
            <a:r>
              <a:rPr lang="en-US" dirty="0"/>
              <a:t>August 30th and will launch </a:t>
            </a:r>
            <a:r>
              <a:rPr lang="en-US" b="0" dirty="0"/>
              <a:t>this year’s campaign.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This is a call to action for everyone to make their gift in the first 24 hours of the Give for Good campaign, and engage in activities in celebration of the kick-off of Give for Good.</a:t>
            </a:r>
          </a:p>
          <a:p>
            <a:endParaRPr lang="en-US" dirty="0"/>
          </a:p>
          <a:p>
            <a:r>
              <a:rPr lang="en-US" b="0" dirty="0"/>
              <a:t>There will be fun giveaway items and </a:t>
            </a:r>
            <a:r>
              <a:rPr lang="en-US" dirty="0"/>
              <a:t>specific THE BIG GIVE incentives for associates who give at the Power</a:t>
            </a:r>
            <a:r>
              <a:rPr lang="en-US" b="0" dirty="0"/>
              <a:t> Hour, Half Hour Hero, and Lead for Good </a:t>
            </a:r>
            <a:r>
              <a:rPr lang="en-US" dirty="0"/>
              <a:t>levels</a:t>
            </a:r>
            <a:r>
              <a:rPr lang="en-US" b="0" dirty="0"/>
              <a:t>.</a:t>
            </a:r>
            <a:r>
              <a:rPr lang="en-US" dirty="0"/>
              <a:t> </a:t>
            </a:r>
            <a:endParaRPr lang="en-US" b="0" dirty="0"/>
          </a:p>
          <a:p>
            <a:pPr algn="l"/>
            <a:endParaRPr lang="en-US" b="0" dirty="0"/>
          </a:p>
          <a:p>
            <a:r>
              <a:rPr lang="en-US" dirty="0"/>
              <a:t>Make sure to</a:t>
            </a:r>
            <a:r>
              <a:rPr lang="en-US" b="0" dirty="0"/>
              <a:t> </a:t>
            </a:r>
            <a:r>
              <a:rPr lang="en-US" dirty="0"/>
              <a:t>make your gift before midnight on 8/30! </a:t>
            </a:r>
            <a:endParaRPr lang="en-US" b="0" dirty="0"/>
          </a:p>
          <a:p>
            <a:pPr algn="l"/>
            <a:endParaRPr lang="en-US" b="0" dirty="0"/>
          </a:p>
          <a:p>
            <a:r>
              <a:rPr lang="en-US" b="0" dirty="0"/>
              <a:t>Donors who have recurring gifts do not need to renew</a:t>
            </a:r>
            <a:r>
              <a:rPr lang="en-US" dirty="0"/>
              <a:t> and will be eligible for THE BIG GIVE incentives. 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sz="1200" b="0" dirty="0">
              <a:latin typeface="Montserrat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ways you can choose to make a gift. </a:t>
            </a:r>
          </a:p>
          <a:p>
            <a:pPr lvl="0"/>
            <a:endParaRPr lang="en-US" kern="1200" dirty="0">
              <a:effectLst/>
            </a:endParaRPr>
          </a:p>
          <a:p>
            <a:r>
              <a:rPr lang="en-US" dirty="0"/>
              <a:t>Per pay period deductions that will take place the first pay period of 2024. You can choose to do a per pay period deduction at the Power Hour level, one hour of pay per pay period, Lead for Good, a $1,000 pledge for the year that can be deducted evenly throughout the year or in one deduction, Half Hour Hero, a gift of a half hour of pay per pay period, or at any preferred amount. </a:t>
            </a:r>
            <a:endParaRPr lang="en-US" kern="1200" dirty="0">
              <a:effectLst/>
              <a:cs typeface="Calibri"/>
            </a:endParaRPr>
          </a:p>
          <a:p>
            <a:endParaRPr lang="en-US" dirty="0"/>
          </a:p>
          <a:p>
            <a:r>
              <a:rPr lang="en-US" dirty="0"/>
              <a:t>There is also an opportunity to do a one time payroll deduction that will take place in November. One time gifts made by cash and credit card are also accepted. </a:t>
            </a:r>
          </a:p>
          <a:p>
            <a:endParaRPr lang="en-US" dirty="0"/>
          </a:p>
          <a:p>
            <a:r>
              <a:rPr lang="en-US" dirty="0"/>
              <a:t>Hourly associates are able to donate unused PTO </a:t>
            </a:r>
            <a:r>
              <a:rPr lang="en-US" i="1" u="sng" dirty="0"/>
              <a:t>(only hourly due to HR policy, if asked.)</a:t>
            </a:r>
          </a:p>
          <a:p>
            <a:endParaRPr lang="en-US" dirty="0"/>
          </a:p>
          <a:p>
            <a:r>
              <a:rPr lang="en-US" dirty="0"/>
              <a:t>Gifts can be made by simply filling out a form online at bsmhgiveforgood.com or returning the brochure received at each associate's home. 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If you give at the Power Hour, Lead for Good, or Half Hour Hero level, you can be eligible for the following rewards:</a:t>
            </a:r>
            <a:endParaRPr lang="en-US" dirty="0"/>
          </a:p>
          <a:p>
            <a:pPr lvl="0"/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POWER HOUR</a:t>
            </a:r>
            <a:r>
              <a:rPr lang="en-US" dirty="0"/>
              <a:t> 1</a:t>
            </a:r>
            <a:r>
              <a:rPr lang="en-US" kern="1200" dirty="0">
                <a:effectLst/>
              </a:rPr>
              <a:t> hour of pay per pay period</a:t>
            </a:r>
          </a:p>
          <a:p>
            <a:r>
              <a:rPr lang="en-US" kern="1200" dirty="0">
                <a:effectLst/>
              </a:rPr>
              <a:t>1,200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LEAD FOR GOOD $1,000 gift either one time or spread over 26 pay periods</a:t>
            </a:r>
            <a:r>
              <a:rPr lang="en-US" dirty="0"/>
              <a:t> </a:t>
            </a:r>
            <a:endParaRPr lang="en-US" kern="1200" dirty="0">
              <a:effectLst/>
            </a:endParaRPr>
          </a:p>
          <a:p>
            <a:pPr>
              <a:defRPr/>
            </a:pPr>
            <a:r>
              <a:rPr lang="en-US" kern="1200" dirty="0">
                <a:effectLst/>
              </a:rPr>
              <a:t>1,000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kern="1200" dirty="0">
                <a:effectLst/>
              </a:rPr>
              <a:t>HALF HOUR HERO ½ hour of pay per pay period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kern="1200" dirty="0">
                <a:effectLst/>
              </a:rPr>
              <a:t>600 Called to Shine points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dirty="0"/>
              <a:t>As </a:t>
            </a:r>
            <a:r>
              <a:rPr lang="en-US" kern="1200" dirty="0">
                <a:effectLst/>
              </a:rPr>
              <a:t>a bonus, </a:t>
            </a:r>
            <a:r>
              <a:rPr lang="en-US" dirty="0"/>
              <a:t>if</a:t>
            </a:r>
            <a:r>
              <a:rPr lang="en-US" kern="1200" dirty="0">
                <a:effectLst/>
              </a:rPr>
              <a:t> a gift </a:t>
            </a:r>
            <a:r>
              <a:rPr lang="en-US" dirty="0"/>
              <a:t>at these</a:t>
            </a:r>
            <a:r>
              <a:rPr lang="en-US" kern="1200" dirty="0">
                <a:effectLst/>
              </a:rPr>
              <a:t> levels</a:t>
            </a:r>
            <a:r>
              <a:rPr lang="en-US" dirty="0"/>
              <a:t> is made before midnight August 30th during THE BIG GIVE, donors can be eligible for a free shirt.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In addition to the giving level incentives: </a:t>
            </a:r>
            <a:endParaRPr lang="en-US" dirty="0"/>
          </a:p>
          <a:p>
            <a:endParaRPr lang="en-US" dirty="0"/>
          </a:p>
          <a:p>
            <a:r>
              <a:rPr lang="en-US"/>
              <a:t>Donors </a:t>
            </a:r>
            <a:r>
              <a:rPr lang="en-US" b="0" kern="1200">
                <a:effectLst/>
              </a:rPr>
              <a:t>who </a:t>
            </a:r>
            <a:r>
              <a:rPr lang="en-US"/>
              <a:t>make a first-time </a:t>
            </a:r>
            <a:r>
              <a:rPr lang="en-US" b="0" kern="1200">
                <a:effectLst/>
              </a:rPr>
              <a:t>recurring </a:t>
            </a:r>
            <a:r>
              <a:rPr lang="en-US"/>
              <a:t>gift before midnight 8/30/23 </a:t>
            </a:r>
            <a:r>
              <a:rPr lang="en-US" b="0" kern="1200">
                <a:effectLst/>
              </a:rPr>
              <a:t>will </a:t>
            </a:r>
            <a:r>
              <a:rPr lang="en-US"/>
              <a:t>receive 500 </a:t>
            </a:r>
            <a:r>
              <a:rPr lang="en-US" b="0" kern="1200">
                <a:effectLst/>
              </a:rPr>
              <a:t>Called to Shine</a:t>
            </a:r>
            <a:r>
              <a:rPr lang="en-US"/>
              <a:t> Points</a:t>
            </a:r>
            <a:endParaRPr lang="en-US" dirty="0"/>
          </a:p>
          <a:p>
            <a:endParaRPr lang="en-US" dirty="0"/>
          </a:p>
          <a:p>
            <a:r>
              <a:rPr lang="en-US" dirty="0"/>
              <a:t>All other recurring gifts will receive 100 Called to Shine Points</a:t>
            </a:r>
          </a:p>
          <a:p>
            <a:pPr lvl="0"/>
            <a:endParaRPr lang="en-US" b="0" kern="1200" dirty="0">
              <a:effectLst/>
            </a:endParaRPr>
          </a:p>
          <a:p>
            <a:r>
              <a:rPr lang="en-US" b="0" kern="1200" dirty="0">
                <a:effectLst/>
              </a:rPr>
              <a:t>ALL DONORS will receive 75 be well points</a:t>
            </a:r>
            <a:r>
              <a:rPr lang="en-US" dirty="0"/>
              <a:t> </a:t>
            </a:r>
          </a:p>
          <a:p>
            <a:endParaRPr lang="en-US" dirty="0"/>
          </a:p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In the case that anyone has any questions about their past giving, or any questions regarding the campaign, please reach out to these individuals. 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 of Bon Secours Mercy Health Associates support the </a:t>
            </a:r>
            <a:r>
              <a:rPr lang="en-US" dirty="0"/>
              <a:t>Foundation's giving campaign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year.</a:t>
            </a:r>
            <a:r>
              <a:rPr lang="en-US" dirty="0"/>
              <a:t> Many programs and services that help our patients and associates depend on your donations.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receive a letter and brochure with giving options for our market </a:t>
            </a:r>
            <a:r>
              <a:rPr lang="en-US" dirty="0"/>
              <a:t>at home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August. Please read through the brochure and consider a gift to </a:t>
            </a:r>
            <a:r>
              <a:rPr lang="en-US" dirty="0"/>
              <a:t>programs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mean the most to you.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fastest and easiest way to give is online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BSMHgiveforgood.com</a:t>
            </a:r>
            <a:r>
              <a:rPr lang="en-US" dirty="0"/>
              <a:t>.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Thank you!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5035-7FE2-4FE0-9D9D-723FC3E3F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C2F50-87C5-494E-9375-504711197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22DF-C2C3-4F79-BD10-A8FAD02E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7549-1955-41C3-9881-ACA201C7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B13B-CE86-48A7-8685-F698C2B8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5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69BB-5A24-4658-8188-B570C9B8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3A6F-2014-4306-94AC-93CF7380C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C7F1-FFFF-4196-9B18-6F6F10E4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6A6F5-F2A5-43C5-A2CA-13E0B199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F4F9-C32F-4174-B572-B0C79D61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5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87C4-ACB5-497F-AECF-E8E54733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55F5E-B19F-4BAE-84DF-7DA57959F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0B8C-AB99-41DC-84FA-DCF7A569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D0BA-D6CD-4852-8B9A-37F39576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CD8A4-4787-4E4A-8CAF-8EC2825E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38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D952-C897-44F8-B2C6-1359B850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1B3F5-231A-4364-9356-32F2B7B0B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C8AFC-1B28-4A40-B223-872B216B0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E226D-5E4B-45C8-A7BC-60811528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E9630-AA3E-46D8-A475-60AA4F3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27845-459C-446E-924D-B2BD50A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FBE6-AC85-43CA-85C8-2187770C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5E45F-9415-4183-AE87-B23F3AF31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80D9-C937-4988-9889-5F864FF19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4C959-0241-4760-941C-C76C2B623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1D218-E2F0-4E2C-A62B-19C9BDBFD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AD2CE-6ABB-419C-AEE3-5E3A302A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C6DA9-C2A3-41FD-8937-1860C4B4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8871E-DCFC-4040-BC5D-4D81A6C0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1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5995-87F5-4270-BF31-38C9B9A9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AF66A-69D3-4E94-88CA-E798BC0F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1C46-8432-46EC-92A1-98BB9AB4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6CD5C-FF65-4F9C-AC51-8C7B3739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3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BCEF0-97D4-4F66-B635-5FFABDEC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F3AD0-7818-405E-BD81-3D91D98D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A0E80-5143-4F59-B19B-4222F945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03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E211-5618-4334-B8FD-C68BBFAA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EA867-972F-4125-974D-3121E166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4DF3B-B75C-4017-AEB7-A56908FD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851FA-E0D8-4394-A0D1-D3603E3E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C639D-3D9D-41EC-8E77-E575801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62152-3D21-4FFC-98DD-290B4A45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2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4E0-8999-480E-B27D-2D5B799B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76280-2CB4-46BE-8474-D77C7070B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9D83D-9B33-46B9-9042-688AB583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E9150-640F-4DD5-85F5-761F9E08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28835-78B0-42C9-8E68-EB8FC967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4E23-5236-4E1B-8268-49402B8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4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CCF6-CE7D-43D1-BFA5-6BE8BCDA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D28FB-121D-4BCF-A633-ABA074DCA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72B8C-92CB-4933-8E19-FFE9D00B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1813E-D608-43F8-A8FA-3C369793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8DC3-50F9-4503-AB69-9CF054CE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38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48D0C-9A05-4107-9841-8704D0CC7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BC3B3-7E4A-4438-B664-160B25B52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DA3E-7DEA-4630-961D-CE0908C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AFC75-BC74-4495-AA59-670F8E7C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02F7-602E-4961-AB21-C571A780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7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A3B52-020D-4D4B-808F-7790A600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AD25B-377B-45A9-8DA7-77B379E8E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4C66-B88C-4AB0-9CFC-C2B90CD33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21C6A-4B89-4FEF-8220-F6DA34C94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288B-D5A3-43EF-A371-291F7A9A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sgordon@mercy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 rot="5400000">
            <a:off x="-1164491" y="1172309"/>
            <a:ext cx="6858000" cy="451338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4306EB-1002-42CC-BEA4-E5AE6A17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1069106"/>
            <a:ext cx="3851139" cy="282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DA97-0F34-44D4-972B-9235159BAB4A}"/>
              </a:ext>
            </a:extLst>
          </p:cNvPr>
          <p:cNvSpPr txBox="1"/>
          <p:nvPr/>
        </p:nvSpPr>
        <p:spPr>
          <a:xfrm>
            <a:off x="466623" y="4727390"/>
            <a:ext cx="35895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Montserrat"/>
              </a:rPr>
              <a:t>Mercy Health Foundation Greater Lima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0F57A-BC75-4A3F-8B84-296B93186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3" y="-820"/>
            <a:ext cx="76590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>
            <a:off x="0" y="1"/>
            <a:ext cx="12211877" cy="2565400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497823" y="275470"/>
            <a:ext cx="11176477" cy="122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WHAT IS GIVE FOR GOOD?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3128" y="1382287"/>
            <a:ext cx="10925865" cy="45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b="1">
                <a:solidFill>
                  <a:srgbClr val="00BC50"/>
                </a:solidFill>
                <a:latin typeface="Montserrat"/>
              </a:rPr>
              <a:t>OUR ANNUAL ASSOCIATE GIVING CAMPAIGN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899064" y="2882255"/>
            <a:ext cx="10414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ontserrat"/>
              </a:rPr>
              <a:t>The Campaign is an opportunity for Associates to support the mission of Bon Secours Mercy Health through a variety of gift options that benefit our patients, associates, and the local communities we serve. </a:t>
            </a:r>
            <a:endParaRPr lang="en-US" sz="360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5542052" y="342024"/>
            <a:ext cx="5426965" cy="882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MEET RAYCE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E0429-43B3-A0F4-E410-4EC69E00C823}"/>
              </a:ext>
            </a:extLst>
          </p:cNvPr>
          <p:cNvSpPr txBox="1"/>
          <p:nvPr/>
        </p:nvSpPr>
        <p:spPr>
          <a:xfrm>
            <a:off x="5490123" y="2659551"/>
            <a:ext cx="570583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Montserrat"/>
                <a:cs typeface="Calibri"/>
              </a:rPr>
              <a:t>Rayce wants you to know how much he appreciates gifts to the Foundation, which ensures therapy services are available.</a:t>
            </a:r>
            <a:endParaRPr lang="en-US" sz="3200">
              <a:cs typeface="Calibri"/>
            </a:endParaRPr>
          </a:p>
        </p:txBody>
      </p:sp>
      <p:pic>
        <p:nvPicPr>
          <p:cNvPr id="3" name="Picture 3" descr="A picture containing person, human face, clothing, wall&#10;&#10;Description automatically generated">
            <a:extLst>
              <a:ext uri="{FF2B5EF4-FFF2-40B4-BE49-F238E27FC236}">
                <a16:creationId xmlns:a16="http://schemas.microsoft.com/office/drawing/2014/main" id="{8217157E-041D-07D2-FF6C-3472DF1F7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828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116348" y="2302452"/>
            <a:ext cx="11947617" cy="36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WHAT is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The 24-hour fundraising event to kick-off the Give for Good Campaign.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HOW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can </a:t>
            </a:r>
            <a:r>
              <a:rPr lang="en-US" sz="1700" b="1" dirty="0">
                <a:latin typeface="Montserrat"/>
                <a:ea typeface="+mn-lt"/>
                <a:cs typeface="+mn-lt"/>
              </a:rPr>
              <a:t>I celebrate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As the volunteer committee, we will work together to plan fun events at your facilities! 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WHY should I participate?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Every contribution adds up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and </a:t>
            </a:r>
            <a:r>
              <a:rPr lang="en-US" sz="1700" dirty="0">
                <a:latin typeface="Montserrat"/>
                <a:ea typeface="+mn-lt"/>
                <a:cs typeface="+mn-lt"/>
              </a:rPr>
              <a:t>can make a difference for those we serve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.</a:t>
            </a:r>
            <a:r>
              <a:rPr lang="en-US" sz="1700" dirty="0">
                <a:latin typeface="Montserrat"/>
                <a:ea typeface="+mn-lt"/>
                <a:cs typeface="+mn-lt"/>
              </a:rPr>
              <a:t> You can become eligible for rewards and counted in THE BIG GIVE efforts if you give NOW until 8/30/23</a:t>
            </a:r>
            <a:endParaRPr lang="en-US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Current recurring gift donors will be counted and eligible for incentives.</a:t>
            </a:r>
            <a:endParaRPr lang="en-US" dirty="0">
              <a:latin typeface="Montserrat"/>
              <a:ea typeface="+mn-lt"/>
              <a:cs typeface="+mn-lt"/>
            </a:endParaRPr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003AAF-872E-E131-DC67-F6ABBDA1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510" y="252532"/>
            <a:ext cx="6397456" cy="16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1407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WAYS TO 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5F1D2-3FB5-FAAB-D630-F5A167EF2FDB}"/>
              </a:ext>
            </a:extLst>
          </p:cNvPr>
          <p:cNvSpPr txBox="1"/>
          <p:nvPr/>
        </p:nvSpPr>
        <p:spPr>
          <a:xfrm>
            <a:off x="255198" y="1894729"/>
            <a:ext cx="1028802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Per Pay Period Deductions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Power Hour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Lead for Good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Half Hour Hero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Other chosen amount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One-time gifts: cash, credit card, payroll deduction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PTO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Hourly associates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ED40-3D12-7E50-2359-687CDD73A545}"/>
              </a:ext>
            </a:extLst>
          </p:cNvPr>
          <p:cNvSpPr txBox="1"/>
          <p:nvPr/>
        </p:nvSpPr>
        <p:spPr>
          <a:xfrm>
            <a:off x="259214" y="5609737"/>
            <a:ext cx="91713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Montserrat"/>
                <a:cs typeface="Calibri"/>
              </a:rPr>
              <a:t>Visit bsmhgiveforgood.com or scan the QR Code to make your gift today!</a:t>
            </a:r>
            <a:endParaRPr lang="en-US" b="1">
              <a:latin typeface="Montserrat"/>
            </a:endParaRPr>
          </a:p>
        </p:txBody>
      </p:sp>
      <p:pic>
        <p:nvPicPr>
          <p:cNvPr id="7" name="Picture 9" descr="Qr code&#10;&#10;Description automatically generated">
            <a:extLst>
              <a:ext uri="{FF2B5EF4-FFF2-40B4-BE49-F238E27FC236}">
                <a16:creationId xmlns:a16="http://schemas.microsoft.com/office/drawing/2014/main" id="{D5E1EF77-082C-4664-DF5B-EC79F348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35" y="4769223"/>
            <a:ext cx="2026024" cy="20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INCENTIVES</a:t>
            </a:r>
            <a:endParaRPr lang="en-US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89590" y="2865781"/>
            <a:ext cx="472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Power Hour = 1 hour of pay per pay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AD69-528D-421E-B51B-58C2288FF086}"/>
              </a:ext>
            </a:extLst>
          </p:cNvPr>
          <p:cNvSpPr txBox="1"/>
          <p:nvPr/>
        </p:nvSpPr>
        <p:spPr>
          <a:xfrm>
            <a:off x="7241868" y="2797007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Lead for Good =  $1,000 one-time gift or $38.47 per pay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1A130-B67F-4A83-B502-32E6F5DA504D}"/>
              </a:ext>
            </a:extLst>
          </p:cNvPr>
          <p:cNvSpPr txBox="1"/>
          <p:nvPr/>
        </p:nvSpPr>
        <p:spPr>
          <a:xfrm>
            <a:off x="3743738" y="4660936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Half Hour Hero = One half hour of pay per pay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3170B-4A4D-4481-8712-5971F2EB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87" y="1890436"/>
            <a:ext cx="4538744" cy="1061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839CB-7E53-42C0-B673-2279F6BDE57F}"/>
              </a:ext>
            </a:extLst>
          </p:cNvPr>
          <p:cNvSpPr txBox="1"/>
          <p:nvPr/>
        </p:nvSpPr>
        <p:spPr>
          <a:xfrm>
            <a:off x="1137334" y="3697496"/>
            <a:ext cx="3477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1,200 Called to Shine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01306-4CB1-435A-A4A8-EE9B674EB606}"/>
              </a:ext>
            </a:extLst>
          </p:cNvPr>
          <p:cNvSpPr txBox="1"/>
          <p:nvPr/>
        </p:nvSpPr>
        <p:spPr>
          <a:xfrm>
            <a:off x="8310737" y="4014826"/>
            <a:ext cx="28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1,000 Called to Shine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62093-001C-4C25-B4F2-4E0FA679E787}"/>
              </a:ext>
            </a:extLst>
          </p:cNvPr>
          <p:cNvSpPr txBox="1"/>
          <p:nvPr/>
        </p:nvSpPr>
        <p:spPr>
          <a:xfrm>
            <a:off x="4736120" y="5584045"/>
            <a:ext cx="271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62184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1097755" y="2186593"/>
            <a:ext cx="100163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Donors who make a first-time recurring gift before midnight 8/30/23 will receive 500 Called to Shine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662B-00F6-4246-BD31-295F726902A1}"/>
              </a:ext>
            </a:extLst>
          </p:cNvPr>
          <p:cNvSpPr txBox="1"/>
          <p:nvPr/>
        </p:nvSpPr>
        <p:spPr>
          <a:xfrm flipH="1">
            <a:off x="1767734" y="5291667"/>
            <a:ext cx="8663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u="sng">
                <a:latin typeface="Montserrat"/>
              </a:rPr>
              <a:t>All</a:t>
            </a:r>
            <a:r>
              <a:rPr lang="en-US" sz="3200" b="1">
                <a:latin typeface="Montserrat"/>
              </a:rPr>
              <a:t> </a:t>
            </a:r>
            <a:r>
              <a:rPr lang="en-US" sz="3200">
                <a:latin typeface="Montserrat"/>
              </a:rPr>
              <a:t>donors will receive 75 Be Well points. </a:t>
            </a:r>
            <a:endParaRPr lang="en-US" sz="3200">
              <a:latin typeface="Montserrat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0B26D-C3BB-4875-8F2B-94474649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78" y="5964683"/>
            <a:ext cx="3886200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B8B88-5E37-64D2-DF1F-A072A2833C71}"/>
              </a:ext>
            </a:extLst>
          </p:cNvPr>
          <p:cNvSpPr txBox="1"/>
          <p:nvPr/>
        </p:nvSpPr>
        <p:spPr>
          <a:xfrm>
            <a:off x="1399680" y="3782479"/>
            <a:ext cx="93981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All other recurring gifts will receive 100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103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B797-0799-F649-A3CE-9D43114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5"/>
            <a:ext cx="12192000" cy="2344383"/>
          </a:xfrm>
          <a:prstGeom prst="rect">
            <a:avLst/>
          </a:prstGeom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27466" y="314186"/>
            <a:ext cx="10537067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400" dirty="0">
                <a:solidFill>
                  <a:schemeClr val="bg1"/>
                </a:solidFill>
                <a:latin typeface="Montserrat"/>
              </a:rPr>
              <a:t>KEY CONTACT INFORMATION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C01B16-767B-4154-8D0E-C25BBB044735}"/>
              </a:ext>
            </a:extLst>
          </p:cNvPr>
          <p:cNvSpPr/>
          <p:nvPr/>
        </p:nvSpPr>
        <p:spPr>
          <a:xfrm>
            <a:off x="258641" y="2943546"/>
            <a:ext cx="11678442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latin typeface="Montserrat"/>
              </a:rPr>
              <a:t>Jace Welter: </a:t>
            </a:r>
            <a:r>
              <a:rPr lang="en-US" sz="2800" dirty="0">
                <a:latin typeface="Montserrat"/>
              </a:rPr>
              <a:t>BSMH Foundation Event Coordinator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ea typeface="+mn-lt"/>
                <a:cs typeface="+mn-lt"/>
              </a:rPr>
              <a:t>jwelter@mercy.com</a:t>
            </a:r>
            <a:endParaRPr lang="en-US" dirty="0">
              <a:latin typeface="Montserra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ea typeface="Calibri"/>
                <a:cs typeface="Calibri"/>
              </a:rPr>
              <a:t>(567) 938 - 9429</a:t>
            </a:r>
          </a:p>
          <a:p>
            <a:pPr lvl="2"/>
            <a:endParaRPr lang="en-US" sz="2800" dirty="0">
              <a:latin typeface="Montserrat"/>
              <a:cs typeface="Calibri"/>
            </a:endParaRPr>
          </a:p>
          <a:p>
            <a:r>
              <a:rPr lang="en-US" sz="2800" b="1" dirty="0">
                <a:latin typeface="Montserrat"/>
              </a:rPr>
              <a:t>Clare Gordon: </a:t>
            </a:r>
            <a:r>
              <a:rPr lang="en-US" sz="2800" dirty="0">
                <a:latin typeface="Montserrat"/>
              </a:rPr>
              <a:t>Senior Employee Giving Specialist 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csgordon@mercy.com</a:t>
            </a:r>
            <a:endParaRPr lang="en-US" sz="2800" dirty="0">
              <a:latin typeface="Montserra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</a:rPr>
              <a:t>(513) 869 -5130</a:t>
            </a:r>
          </a:p>
        </p:txBody>
      </p:sp>
    </p:spTree>
    <p:extLst>
      <p:ext uri="{BB962C8B-B14F-4D97-AF65-F5344CB8AC3E}">
        <p14:creationId xmlns:p14="http://schemas.microsoft.com/office/powerpoint/2010/main" val="7135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7BDB-D299-4A4F-82E3-1E3AA1523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0081"/>
          <a:stretch/>
        </p:blipFill>
        <p:spPr>
          <a:xfrm>
            <a:off x="0" y="1"/>
            <a:ext cx="12211877" cy="3429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5449" y="2430253"/>
            <a:ext cx="5384800" cy="3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chemeClr val="bg1"/>
                </a:solidFill>
                <a:latin typeface="Montserrat Classic Bold"/>
              </a:rPr>
              <a:t>BSMHgiveforgood.com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2B734B6-8F6E-4A71-AE3D-984775E25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08" y="3649431"/>
            <a:ext cx="4389984" cy="320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F138D-EBAD-1EE8-96EB-8E52816DE212}"/>
              </a:ext>
            </a:extLst>
          </p:cNvPr>
          <p:cNvSpPr txBox="1"/>
          <p:nvPr/>
        </p:nvSpPr>
        <p:spPr>
          <a:xfrm>
            <a:off x="712802" y="660310"/>
            <a:ext cx="105946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Together we can make an impact right where we live &amp; work!</a:t>
            </a:r>
            <a:endParaRPr lang="en-US" sz="44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37520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8d1a3-b157-4f76-8c21-6ec709699950">
      <Terms xmlns="http://schemas.microsoft.com/office/infopath/2007/PartnerControls"/>
    </lcf76f155ced4ddcb4097134ff3c332f>
    <TaxCatchAll xmlns="7e03b64a-db36-4cc5-b7ed-9d51c31964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989920164D1458E02DD569FB0CAEC" ma:contentTypeVersion="16" ma:contentTypeDescription="Create a new document." ma:contentTypeScope="" ma:versionID="ea3ddebf43a350d715f310d9599a732a">
  <xsd:schema xmlns:xsd="http://www.w3.org/2001/XMLSchema" xmlns:xs="http://www.w3.org/2001/XMLSchema" xmlns:p="http://schemas.microsoft.com/office/2006/metadata/properties" xmlns:ns2="de38d1a3-b157-4f76-8c21-6ec709699950" xmlns:ns3="7e03b64a-db36-4cc5-b7ed-9d51c319646a" targetNamespace="http://schemas.microsoft.com/office/2006/metadata/properties" ma:root="true" ma:fieldsID="679d4a071cd3dd711f0074f88cce78df" ns2:_="" ns3:_="">
    <xsd:import namespace="de38d1a3-b157-4f76-8c21-6ec709699950"/>
    <xsd:import namespace="7e03b64a-db36-4cc5-b7ed-9d51c3196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8d1a3-b157-4f76-8c21-6ec709699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3b64a-db36-4cc5-b7ed-9d51c3196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5701c39-03c0-42d3-85fd-ee2e41f47e66}" ma:internalName="TaxCatchAll" ma:showField="CatchAllData" ma:web="7e03b64a-db36-4cc5-b7ed-9d51c3196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A9E954-6567-4CEC-BD70-A986303A8FCE}">
  <ds:schemaRefs>
    <ds:schemaRef ds:uri="7e03b64a-db36-4cc5-b7ed-9d51c319646a"/>
    <ds:schemaRef ds:uri="de38d1a3-b157-4f76-8c21-6ec70969995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B22A64-139F-439E-B208-1F5F7E4EB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41375A-0141-414F-9A5A-EFB3110A3841}">
  <ds:schemaRefs>
    <ds:schemaRef ds:uri="7e03b64a-db36-4cc5-b7ed-9d51c319646a"/>
    <ds:schemaRef ds:uri="de38d1a3-b157-4f76-8c21-6ec7096999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1490</Words>
  <Application>Microsoft Office PowerPoint</Application>
  <PresentationFormat>Widescreen</PresentationFormat>
  <Paragraphs>149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Clare S</dc:creator>
  <cp:lastModifiedBy>Gordon, Clare S</cp:lastModifiedBy>
  <cp:revision>63</cp:revision>
  <dcterms:created xsi:type="dcterms:W3CDTF">2022-06-02T16:34:07Z</dcterms:created>
  <dcterms:modified xsi:type="dcterms:W3CDTF">2023-06-29T18:19:17Z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0x0101003A3989920164D1458E02DD569FB0CAEC</vt:lpwstr>
  </property>
  <property fmtid="{D5CDD505-2E9C-101B-9397-08002B2CF9AE}" pid="3" name="MediaServiceImageTags">
    <vt:lpwstr/>
  </property>
</Properties>
</file>